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5"/>
  </p:notesMasterIdLst>
  <p:sldIdLst>
    <p:sldId id="256" r:id="rId2"/>
    <p:sldId id="287" r:id="rId3"/>
    <p:sldId id="285" r:id="rId4"/>
    <p:sldId id="263" r:id="rId5"/>
    <p:sldId id="309" r:id="rId6"/>
    <p:sldId id="334" r:id="rId7"/>
    <p:sldId id="303" r:id="rId8"/>
    <p:sldId id="305" r:id="rId9"/>
    <p:sldId id="304" r:id="rId10"/>
    <p:sldId id="341" r:id="rId11"/>
    <p:sldId id="306" r:id="rId12"/>
    <p:sldId id="335" r:id="rId13"/>
    <p:sldId id="307" r:id="rId14"/>
    <p:sldId id="308" r:id="rId15"/>
    <p:sldId id="320" r:id="rId16"/>
    <p:sldId id="336" r:id="rId17"/>
    <p:sldId id="310" r:id="rId18"/>
    <p:sldId id="311" r:id="rId19"/>
    <p:sldId id="312" r:id="rId20"/>
    <p:sldId id="313" r:id="rId21"/>
    <p:sldId id="314" r:id="rId22"/>
    <p:sldId id="315" r:id="rId23"/>
    <p:sldId id="329" r:id="rId24"/>
    <p:sldId id="316" r:id="rId25"/>
    <p:sldId id="318" r:id="rId26"/>
    <p:sldId id="330" r:id="rId27"/>
    <p:sldId id="321" r:id="rId28"/>
    <p:sldId id="332" r:id="rId29"/>
    <p:sldId id="317" r:id="rId30"/>
    <p:sldId id="323" r:id="rId31"/>
    <p:sldId id="325" r:id="rId32"/>
    <p:sldId id="326" r:id="rId33"/>
    <p:sldId id="324" r:id="rId34"/>
    <p:sldId id="322" r:id="rId35"/>
    <p:sldId id="327" r:id="rId36"/>
    <p:sldId id="328" r:id="rId37"/>
    <p:sldId id="333" r:id="rId38"/>
    <p:sldId id="343" r:id="rId39"/>
    <p:sldId id="338" r:id="rId40"/>
    <p:sldId id="340" r:id="rId41"/>
    <p:sldId id="342" r:id="rId42"/>
    <p:sldId id="319" r:id="rId43"/>
    <p:sldId id="331"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3124"/>
    <a:srgbClr val="CA3124"/>
    <a:srgbClr val="E75347"/>
    <a:srgbClr val="C92E2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8021" autoAdjust="0"/>
  </p:normalViewPr>
  <p:slideViewPr>
    <p:cSldViewPr snapToGrid="0">
      <p:cViewPr varScale="1">
        <p:scale>
          <a:sx n="68" d="100"/>
          <a:sy n="68" d="100"/>
        </p:scale>
        <p:origin x="973"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B9056C-7A97-4621-B2AB-0C2F228FD746}" type="datetimeFigureOut">
              <a:rPr lang="en-US" smtClean="0"/>
              <a:t>4/7/2019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7A118B-C266-49D5-A09E-5A6C79909F10}" type="slidenum">
              <a:rPr lang="en-US" smtClean="0"/>
              <a:t>‹#›</a:t>
            </a:fld>
            <a:endParaRPr lang="en-US"/>
          </a:p>
        </p:txBody>
      </p:sp>
    </p:spTree>
    <p:extLst>
      <p:ext uri="{BB962C8B-B14F-4D97-AF65-F5344CB8AC3E}">
        <p14:creationId xmlns:p14="http://schemas.microsoft.com/office/powerpoint/2010/main" val="222828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F7A118B-C266-49D5-A09E-5A6C79909F10}" type="slidenum">
              <a:rPr lang="en-US" smtClean="0"/>
              <a:t>1</a:t>
            </a:fld>
            <a:endParaRPr lang="en-US"/>
          </a:p>
        </p:txBody>
      </p:sp>
    </p:spTree>
    <p:extLst>
      <p:ext uri="{BB962C8B-B14F-4D97-AF65-F5344CB8AC3E}">
        <p14:creationId xmlns:p14="http://schemas.microsoft.com/office/powerpoint/2010/main" val="3426891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Engineering Light:  Run Apache Spark batch applications</a:t>
            </a:r>
          </a:p>
          <a:p>
            <a:r>
              <a:rPr lang="en-US" dirty="0"/>
              <a:t>Data Engineering: Run batch applications on Databricks’ optimized runtime for higher reliability and performance.</a:t>
            </a:r>
          </a:p>
          <a:p>
            <a:r>
              <a:rPr lang="en-US" dirty="0"/>
              <a:t>Data Analytics: Use Azure Databricks workspace to collaborate on projects, notebooks and experiments.</a:t>
            </a:r>
          </a:p>
          <a:p>
            <a:endParaRPr lang="en-US" dirty="0"/>
          </a:p>
          <a:p>
            <a:r>
              <a:rPr lang="en-US" sz="1200" b="0" i="0" kern="1200" dirty="0">
                <a:solidFill>
                  <a:schemeClr val="tx1"/>
                </a:solidFill>
                <a:effectLst/>
                <a:latin typeface="+mn-lt"/>
                <a:ea typeface="+mn-ea"/>
                <a:cs typeface="+mn-cs"/>
              </a:rPr>
              <a:t>Databricks Unit (DBU): A unit of processing capability per hour, billed on a per-second usage.</a:t>
            </a:r>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12</a:t>
            </a:fld>
            <a:endParaRPr lang="en-US"/>
          </a:p>
        </p:txBody>
      </p:sp>
    </p:spTree>
    <p:extLst>
      <p:ext uri="{BB962C8B-B14F-4D97-AF65-F5344CB8AC3E}">
        <p14:creationId xmlns:p14="http://schemas.microsoft.com/office/powerpoint/2010/main" val="2643435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Azure, Databricks is a first party service.  This means that Microsoft will provide the first line of support when using Databricks in an Azure Tennent.  Pricing for workspace in Azure vs. AWS seem to be the same per hour.  AWS does require a minimum of $10,000 a month.</a:t>
            </a:r>
          </a:p>
        </p:txBody>
      </p:sp>
      <p:sp>
        <p:nvSpPr>
          <p:cNvPr id="4" name="Slide Number Placeholder 3"/>
          <p:cNvSpPr>
            <a:spLocks noGrp="1"/>
          </p:cNvSpPr>
          <p:nvPr>
            <p:ph type="sldNum" sz="quarter" idx="5"/>
          </p:nvPr>
        </p:nvSpPr>
        <p:spPr/>
        <p:txBody>
          <a:bodyPr/>
          <a:lstStyle/>
          <a:p>
            <a:fld id="{8F7A118B-C266-49D5-A09E-5A6C79909F10}" type="slidenum">
              <a:rPr lang="en-US" smtClean="0"/>
              <a:t>13</a:t>
            </a:fld>
            <a:endParaRPr lang="en-US"/>
          </a:p>
        </p:txBody>
      </p:sp>
    </p:spTree>
    <p:extLst>
      <p:ext uri="{BB962C8B-B14F-4D97-AF65-F5344CB8AC3E}">
        <p14:creationId xmlns:p14="http://schemas.microsoft.com/office/powerpoint/2010/main" val="171244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offers Databricks via their marketplace but to spin it up, you must spend a minimum of $10,000 a month. (Dollar commitments)</a:t>
            </a:r>
          </a:p>
          <a:p>
            <a:r>
              <a:rPr lang="en-US" dirty="0"/>
              <a:t>https://aws.amazon.com/marketplace/pp/B07K2NJKRW</a:t>
            </a:r>
          </a:p>
        </p:txBody>
      </p:sp>
      <p:sp>
        <p:nvSpPr>
          <p:cNvPr id="4" name="Slide Number Placeholder 3"/>
          <p:cNvSpPr>
            <a:spLocks noGrp="1"/>
          </p:cNvSpPr>
          <p:nvPr>
            <p:ph type="sldNum" sz="quarter" idx="5"/>
          </p:nvPr>
        </p:nvSpPr>
        <p:spPr/>
        <p:txBody>
          <a:bodyPr/>
          <a:lstStyle/>
          <a:p>
            <a:fld id="{8F7A118B-C266-49D5-A09E-5A6C79909F10}" type="slidenum">
              <a:rPr lang="en-US" smtClean="0"/>
              <a:t>14</a:t>
            </a:fld>
            <a:endParaRPr lang="en-US"/>
          </a:p>
        </p:txBody>
      </p:sp>
    </p:spTree>
    <p:extLst>
      <p:ext uri="{BB962C8B-B14F-4D97-AF65-F5344CB8AC3E}">
        <p14:creationId xmlns:p14="http://schemas.microsoft.com/office/powerpoint/2010/main" val="3995339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has a wide variety of connectors that allow to efficiently read and write data.  In the big data world, there are three main file formats:  ORC, Parquet, and AVRO.  They each have pros/cons and some file formats are more optimized depending on the big data tool you are using.  (i.e. Hive prefers ORC and spark prefers Parquet).  Efficiently managing your files in a big data world should be a primary thought.  Good partitioning and bucketing of your data will ensure quick reads/writes of the data.</a:t>
            </a:r>
          </a:p>
          <a:p>
            <a:endParaRPr lang="en-US" dirty="0"/>
          </a:p>
          <a:p>
            <a:r>
              <a:rPr lang="en-US" dirty="0"/>
              <a:t>There are also multiple database connectors available in Databricks.  You can always use the native JDBC connector, but inserts are done row-by-row and it is recommended to use your target database connector.</a:t>
            </a:r>
          </a:p>
          <a:p>
            <a:endParaRPr lang="en-US" dirty="0"/>
          </a:p>
          <a:p>
            <a:r>
              <a:rPr lang="en-US" dirty="0"/>
              <a:t>Structure of a read statement is always the same </a:t>
            </a:r>
            <a:r>
              <a:rPr lang="en-US" dirty="0" err="1"/>
              <a:t>spark.read.options.schema.format</a:t>
            </a:r>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17</a:t>
            </a:fld>
            <a:endParaRPr lang="en-US"/>
          </a:p>
        </p:txBody>
      </p:sp>
    </p:spTree>
    <p:extLst>
      <p:ext uri="{BB962C8B-B14F-4D97-AF65-F5344CB8AC3E}">
        <p14:creationId xmlns:p14="http://schemas.microsoft.com/office/powerpoint/2010/main" val="1361685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inferring the schema of a file, Spark will make a full scan of the file prior to reading the data in.  Preferred approach would be to define the schema whenever feasible.</a:t>
            </a:r>
          </a:p>
        </p:txBody>
      </p:sp>
      <p:sp>
        <p:nvSpPr>
          <p:cNvPr id="4" name="Slide Number Placeholder 3"/>
          <p:cNvSpPr>
            <a:spLocks noGrp="1"/>
          </p:cNvSpPr>
          <p:nvPr>
            <p:ph type="sldNum" sz="quarter" idx="5"/>
          </p:nvPr>
        </p:nvSpPr>
        <p:spPr/>
        <p:txBody>
          <a:bodyPr/>
          <a:lstStyle/>
          <a:p>
            <a:fld id="{8F7A118B-C266-49D5-A09E-5A6C79909F10}" type="slidenum">
              <a:rPr lang="en-US" smtClean="0"/>
              <a:t>18</a:t>
            </a:fld>
            <a:endParaRPr lang="en-US"/>
          </a:p>
        </p:txBody>
      </p:sp>
    </p:spTree>
    <p:extLst>
      <p:ext uri="{BB962C8B-B14F-4D97-AF65-F5344CB8AC3E}">
        <p14:creationId xmlns:p14="http://schemas.microsoft.com/office/powerpoint/2010/main" val="162967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our ETL/ELT jobs to be as robust as possible and gracefully exit failures when possible.  Databricks provides the option to parse error records in a couple different ways.  With these different options, you can handle erroneous data appropriately.  Recommended to use the </a:t>
            </a:r>
            <a:r>
              <a:rPr lang="en-US" dirty="0" err="1"/>
              <a:t>badRecordsPath</a:t>
            </a:r>
            <a:r>
              <a:rPr lang="en-US" dirty="0"/>
              <a:t> to output bad data for future analysis and corrections sent back to the source.  You can also build more detailed Error reporting off of this record path.</a:t>
            </a:r>
          </a:p>
        </p:txBody>
      </p:sp>
      <p:sp>
        <p:nvSpPr>
          <p:cNvPr id="4" name="Slide Number Placeholder 3"/>
          <p:cNvSpPr>
            <a:spLocks noGrp="1"/>
          </p:cNvSpPr>
          <p:nvPr>
            <p:ph type="sldNum" sz="quarter" idx="5"/>
          </p:nvPr>
        </p:nvSpPr>
        <p:spPr/>
        <p:txBody>
          <a:bodyPr/>
          <a:lstStyle/>
          <a:p>
            <a:fld id="{8F7A118B-C266-49D5-A09E-5A6C79909F10}" type="slidenum">
              <a:rPr lang="en-US" smtClean="0"/>
              <a:t>19</a:t>
            </a:fld>
            <a:endParaRPr lang="en-US"/>
          </a:p>
        </p:txBody>
      </p:sp>
    </p:spTree>
    <p:extLst>
      <p:ext uri="{BB962C8B-B14F-4D97-AF65-F5344CB8AC3E}">
        <p14:creationId xmlns:p14="http://schemas.microsoft.com/office/powerpoint/2010/main" val="3142072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have extracted the data from our source, we have a wide variety of ways to perform data transformations.  Depending on the skill set of your developers, you may choose to build your pipelines in Scala, Python, Java, R, or even SQL via the </a:t>
            </a:r>
            <a:r>
              <a:rPr lang="en-US" dirty="0" err="1"/>
              <a:t>sqlContext</a:t>
            </a:r>
            <a:r>
              <a:rPr lang="en-US" dirty="0"/>
              <a:t>.  This allows you to create robust transformation pipelines.</a:t>
            </a:r>
          </a:p>
        </p:txBody>
      </p:sp>
      <p:sp>
        <p:nvSpPr>
          <p:cNvPr id="4" name="Slide Number Placeholder 3"/>
          <p:cNvSpPr>
            <a:spLocks noGrp="1"/>
          </p:cNvSpPr>
          <p:nvPr>
            <p:ph type="sldNum" sz="quarter" idx="5"/>
          </p:nvPr>
        </p:nvSpPr>
        <p:spPr/>
        <p:txBody>
          <a:bodyPr/>
          <a:lstStyle/>
          <a:p>
            <a:fld id="{8F7A118B-C266-49D5-A09E-5A6C79909F10}" type="slidenum">
              <a:rPr lang="en-US" smtClean="0"/>
              <a:t>20</a:t>
            </a:fld>
            <a:endParaRPr lang="en-US"/>
          </a:p>
        </p:txBody>
      </p:sp>
    </p:spTree>
    <p:extLst>
      <p:ext uri="{BB962C8B-B14F-4D97-AF65-F5344CB8AC3E}">
        <p14:creationId xmlns:p14="http://schemas.microsoft.com/office/powerpoint/2010/main" val="2529574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UDFs are generally more performant in Scala than Python since for Python, Spark has to spin up a Python interpreter on every executor to run the function. This causes a substantial performance bottleneck due to communication across the Py4J bridge (how the JVM inter-operates with Python) and the slower nature of Python execution.</a:t>
            </a:r>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21</a:t>
            </a:fld>
            <a:endParaRPr lang="en-US"/>
          </a:p>
        </p:txBody>
      </p:sp>
    </p:spTree>
    <p:extLst>
      <p:ext uri="{BB962C8B-B14F-4D97-AF65-F5344CB8AC3E}">
        <p14:creationId xmlns:p14="http://schemas.microsoft.com/office/powerpoint/2010/main" val="3875901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instance, with 5 partitions and 8 slots, 3 of the slots will be underutilized. With 9 partitions and 8 slots, a job will take twice as long as it waits for the extra partition to finish.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JDBC write operations can be very non-performant due to the row by row insertion that is occurring on the target database.  Also need to be conscious not to overload our target database with multiple concurrent database writes.</a:t>
            </a:r>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22</a:t>
            </a:fld>
            <a:endParaRPr lang="en-US"/>
          </a:p>
        </p:txBody>
      </p:sp>
    </p:spTree>
    <p:extLst>
      <p:ext uri="{BB962C8B-B14F-4D97-AF65-F5344CB8AC3E}">
        <p14:creationId xmlns:p14="http://schemas.microsoft.com/office/powerpoint/2010/main" val="1047885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Preferred approach for large bulk data inserts.</a:t>
            </a:r>
          </a:p>
        </p:txBody>
      </p:sp>
      <p:sp>
        <p:nvSpPr>
          <p:cNvPr id="4" name="Slide Number Placeholder 3"/>
          <p:cNvSpPr>
            <a:spLocks noGrp="1"/>
          </p:cNvSpPr>
          <p:nvPr>
            <p:ph type="sldNum" sz="quarter" idx="5"/>
          </p:nvPr>
        </p:nvSpPr>
        <p:spPr/>
        <p:txBody>
          <a:bodyPr/>
          <a:lstStyle/>
          <a:p>
            <a:fld id="{8F7A118B-C266-49D5-A09E-5A6C79909F10}" type="slidenum">
              <a:rPr lang="en-US" smtClean="0"/>
              <a:t>23</a:t>
            </a:fld>
            <a:endParaRPr lang="en-US"/>
          </a:p>
        </p:txBody>
      </p:sp>
    </p:spTree>
    <p:extLst>
      <p:ext uri="{BB962C8B-B14F-4D97-AF65-F5344CB8AC3E}">
        <p14:creationId xmlns:p14="http://schemas.microsoft.com/office/powerpoint/2010/main" val="181346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24F01-0BC6-4F70-8649-8F4850F35B68}" type="slidenum">
              <a:rPr kumimoji="0" lang="en-US" sz="1200" b="0" i="0" u="none" strike="noStrike" kern="0" cap="none" spc="0" normalizeH="0" baseline="0" noProof="0" smtClean="0">
                <a:ln>
                  <a:noFill/>
                </a:ln>
                <a:solidFill>
                  <a:srgbClr val="000000"/>
                </a:solidFill>
                <a:effectLst/>
                <a:uLnTx/>
                <a:uFillTx/>
                <a:latin typeface="Arial"/>
                <a:cs typeface="Arial"/>
                <a:sym typeface="Arial"/>
                <a:rtl val="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0" cap="none" spc="0" normalizeH="0" baseline="0" noProof="0" dirty="0">
              <a:ln>
                <a:noFill/>
              </a:ln>
              <a:solidFill>
                <a:srgbClr val="000000"/>
              </a:solidFill>
              <a:effectLst/>
              <a:uLnTx/>
              <a:uFillTx/>
              <a:latin typeface="Arial"/>
              <a:cs typeface="Arial"/>
              <a:sym typeface="Arial"/>
              <a:rtl val="0"/>
            </a:endParaRPr>
          </a:p>
        </p:txBody>
      </p:sp>
    </p:spTree>
    <p:extLst>
      <p:ext uri="{BB962C8B-B14F-4D97-AF65-F5344CB8AC3E}">
        <p14:creationId xmlns:p14="http://schemas.microsoft.com/office/powerpoint/2010/main" val="3276543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ACID transactions</a:t>
            </a:r>
            <a:r>
              <a:rPr lang="en-US" sz="1200" b="0" i="0" kern="1200" dirty="0">
                <a:solidFill>
                  <a:schemeClr val="tx1"/>
                </a:solidFill>
                <a:effectLst/>
                <a:latin typeface="+mn-lt"/>
                <a:ea typeface="+mn-ea"/>
                <a:cs typeface="+mn-cs"/>
              </a:rPr>
              <a:t> - Multiple writers can simultaneously modify a data set and see consistent views.</a:t>
            </a:r>
          </a:p>
          <a:p>
            <a:r>
              <a:rPr lang="en-US" sz="1200" b="1" i="0" kern="1200" dirty="0">
                <a:solidFill>
                  <a:schemeClr val="tx1"/>
                </a:solidFill>
                <a:effectLst/>
                <a:latin typeface="+mn-lt"/>
                <a:ea typeface="+mn-ea"/>
                <a:cs typeface="+mn-cs"/>
              </a:rPr>
              <a:t>DELETES/UPDATES/UPSERTS</a:t>
            </a:r>
            <a:r>
              <a:rPr lang="en-US" sz="1200" b="0" i="0" kern="1200" dirty="0">
                <a:solidFill>
                  <a:schemeClr val="tx1"/>
                </a:solidFill>
                <a:effectLst/>
                <a:latin typeface="+mn-lt"/>
                <a:ea typeface="+mn-ea"/>
                <a:cs typeface="+mn-cs"/>
              </a:rPr>
              <a:t> - Writers can modify a data set without interfering with jobs reading the data set.</a:t>
            </a:r>
          </a:p>
          <a:p>
            <a:r>
              <a:rPr lang="en-US" sz="1200" b="1" i="0" kern="1200" dirty="0">
                <a:solidFill>
                  <a:schemeClr val="tx1"/>
                </a:solidFill>
                <a:effectLst/>
                <a:latin typeface="+mn-lt"/>
                <a:ea typeface="+mn-ea"/>
                <a:cs typeface="+mn-cs"/>
              </a:rPr>
              <a:t>Automatic file management</a:t>
            </a:r>
            <a:r>
              <a:rPr lang="en-US" sz="1200" b="0" i="0" kern="1200" dirty="0">
                <a:solidFill>
                  <a:schemeClr val="tx1"/>
                </a:solidFill>
                <a:effectLst/>
                <a:latin typeface="+mn-lt"/>
                <a:ea typeface="+mn-ea"/>
                <a:cs typeface="+mn-cs"/>
              </a:rPr>
              <a:t> - Data access speeds up by organizing data into large files that can be read efficiently.</a:t>
            </a:r>
          </a:p>
          <a:p>
            <a:r>
              <a:rPr lang="en-US" sz="1200" b="1" i="0" kern="1200" dirty="0">
                <a:solidFill>
                  <a:schemeClr val="tx1"/>
                </a:solidFill>
                <a:effectLst/>
                <a:latin typeface="+mn-lt"/>
                <a:ea typeface="+mn-ea"/>
                <a:cs typeface="+mn-cs"/>
              </a:rPr>
              <a:t>Statistics and data skipping</a:t>
            </a:r>
            <a:r>
              <a:rPr lang="en-US" sz="1200" b="0" i="0" kern="1200" dirty="0">
                <a:solidFill>
                  <a:schemeClr val="tx1"/>
                </a:solidFill>
                <a:effectLst/>
                <a:latin typeface="+mn-lt"/>
                <a:ea typeface="+mn-ea"/>
                <a:cs typeface="+mn-cs"/>
              </a:rPr>
              <a:t> - Reads are 10-100x faster when statistics are tracked about the data in each file, allowing Delta to avoid reading irrelevant information.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Delta offers multiple functions to improve read/write performance:</a:t>
            </a:r>
          </a:p>
          <a:p>
            <a:r>
              <a:rPr lang="en-US" sz="1200" b="0" i="0" kern="1200" dirty="0">
                <a:solidFill>
                  <a:schemeClr val="tx1"/>
                </a:solidFill>
                <a:effectLst/>
                <a:latin typeface="+mn-lt"/>
                <a:ea typeface="+mn-ea"/>
                <a:cs typeface="+mn-cs"/>
              </a:rPr>
              <a:t>OPTIMIZE - Delta can improve the speed of read queries from a table by coalescing small files into larger ones. You trigger compaction by running the </a:t>
            </a:r>
            <a:r>
              <a:rPr lang="en-US" dirty="0">
                <a:effectLst/>
              </a:rPr>
              <a:t>OPTIMIZE</a:t>
            </a:r>
            <a:r>
              <a:rPr lang="en-US" sz="1200" b="0" i="0" kern="1200" dirty="0">
                <a:solidFill>
                  <a:schemeClr val="tx1"/>
                </a:solidFill>
                <a:effectLst/>
                <a:latin typeface="+mn-lt"/>
                <a:ea typeface="+mn-ea"/>
                <a:cs typeface="+mn-cs"/>
              </a:rPr>
              <a:t> command</a:t>
            </a:r>
          </a:p>
          <a:p>
            <a:r>
              <a:rPr lang="en-US" sz="1200" b="0" i="0" kern="1200" dirty="0">
                <a:solidFill>
                  <a:schemeClr val="tx1"/>
                </a:solidFill>
                <a:effectLst/>
                <a:latin typeface="+mn-lt"/>
                <a:ea typeface="+mn-ea"/>
                <a:cs typeface="+mn-cs"/>
              </a:rPr>
              <a:t>ZORDER - </a:t>
            </a:r>
            <a:r>
              <a:rPr lang="en-US" sz="1200" b="0" i="0" kern="1200" dirty="0" err="1">
                <a:solidFill>
                  <a:schemeClr val="tx1"/>
                </a:solidFill>
                <a:effectLst/>
                <a:latin typeface="+mn-lt"/>
                <a:ea typeface="+mn-ea"/>
                <a:cs typeface="+mn-cs"/>
              </a:rPr>
              <a:t>colocate</a:t>
            </a:r>
            <a:r>
              <a:rPr lang="en-US" sz="1200" b="0" i="0" kern="1200" dirty="0">
                <a:solidFill>
                  <a:schemeClr val="tx1"/>
                </a:solidFill>
                <a:effectLst/>
                <a:latin typeface="+mn-lt"/>
                <a:ea typeface="+mn-ea"/>
                <a:cs typeface="+mn-cs"/>
              </a:rPr>
              <a:t> related information in the same set of files. This co-locality is automatically used by Delta data-skipping algorithms to dramatically reduce the amount of data that needs to be read. To Z-Order data, you specify the columns to order on in the </a:t>
            </a:r>
            <a:r>
              <a:rPr lang="en-US" dirty="0">
                <a:effectLst/>
              </a:rPr>
              <a:t>ZORDER</a:t>
            </a:r>
            <a:r>
              <a:rPr lang="en-US" dirty="0"/>
              <a:t> </a:t>
            </a:r>
            <a:r>
              <a:rPr lang="en-US" dirty="0">
                <a:effectLst/>
              </a:rPr>
              <a:t>BY</a:t>
            </a:r>
            <a:r>
              <a:rPr lang="en-US" sz="1200" b="0" i="0" kern="1200" dirty="0">
                <a:solidFill>
                  <a:schemeClr val="tx1"/>
                </a:solidFill>
                <a:effectLst/>
                <a:latin typeface="+mn-lt"/>
                <a:ea typeface="+mn-ea"/>
                <a:cs typeface="+mn-cs"/>
              </a:rPr>
              <a:t> clause</a:t>
            </a:r>
          </a:p>
          <a:p>
            <a:r>
              <a:rPr lang="en-US" sz="1200" b="0" i="0" kern="1200" dirty="0">
                <a:solidFill>
                  <a:schemeClr val="tx1"/>
                </a:solidFill>
                <a:effectLst/>
                <a:latin typeface="+mn-lt"/>
                <a:ea typeface="+mn-ea"/>
                <a:cs typeface="+mn-cs"/>
              </a:rPr>
              <a:t>VACUUM - To ensure that concurrent readers can continue reading a stale snapshot of a table, Delta leaves deleted files on DBFS for a period of time. To save on storage costs you should occasionally clean up these invalid files using the </a:t>
            </a:r>
            <a:r>
              <a:rPr lang="en-US" dirty="0">
                <a:effectLst/>
              </a:rPr>
              <a:t>VACUUM</a:t>
            </a:r>
            <a:r>
              <a:rPr lang="en-US" sz="1200" b="0" i="0" kern="1200" dirty="0">
                <a:solidFill>
                  <a:schemeClr val="tx1"/>
                </a:solidFill>
                <a:effectLst/>
                <a:latin typeface="+mn-lt"/>
                <a:ea typeface="+mn-ea"/>
                <a:cs typeface="+mn-cs"/>
              </a:rPr>
              <a:t> command</a:t>
            </a:r>
          </a:p>
        </p:txBody>
      </p:sp>
      <p:sp>
        <p:nvSpPr>
          <p:cNvPr id="4" name="Slide Number Placeholder 3"/>
          <p:cNvSpPr>
            <a:spLocks noGrp="1"/>
          </p:cNvSpPr>
          <p:nvPr>
            <p:ph type="sldNum" sz="quarter" idx="5"/>
          </p:nvPr>
        </p:nvSpPr>
        <p:spPr/>
        <p:txBody>
          <a:bodyPr/>
          <a:lstStyle/>
          <a:p>
            <a:fld id="{8F7A118B-C266-49D5-A09E-5A6C79909F10}" type="slidenum">
              <a:rPr lang="en-US" smtClean="0"/>
              <a:t>24</a:t>
            </a:fld>
            <a:endParaRPr lang="en-US"/>
          </a:p>
        </p:txBody>
      </p:sp>
    </p:spTree>
    <p:extLst>
      <p:ext uri="{BB962C8B-B14F-4D97-AF65-F5344CB8AC3E}">
        <p14:creationId xmlns:p14="http://schemas.microsoft.com/office/powerpoint/2010/main" val="743163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core spark </a:t>
            </a:r>
            <a:r>
              <a:rPr lang="en-US" dirty="0" err="1"/>
              <a:t>dataframes</a:t>
            </a:r>
            <a:r>
              <a:rPr lang="en-US" dirty="0"/>
              <a:t> are immutable in nature, you will need to handle job failures appropriately.  You can perform one of the following options when you have job failures.</a:t>
            </a:r>
          </a:p>
          <a:p>
            <a:r>
              <a:rPr lang="en-US" dirty="0"/>
              <a:t>Left Antijoin</a:t>
            </a:r>
          </a:p>
          <a:p>
            <a:r>
              <a:rPr lang="en-US" dirty="0"/>
              <a:t>Truncate and reprocess all of the data</a:t>
            </a:r>
          </a:p>
          <a:p>
            <a:r>
              <a:rPr lang="en-US" dirty="0"/>
              <a:t>Take an all-or-nothing approach for data loads</a:t>
            </a:r>
          </a:p>
          <a:p>
            <a:r>
              <a:rPr lang="en-US" dirty="0"/>
              <a:t>Evaluate primary keys</a:t>
            </a:r>
          </a:p>
          <a:p>
            <a:endParaRPr lang="en-US" dirty="0"/>
          </a:p>
          <a:p>
            <a:r>
              <a:rPr lang="en-US" sz="1200" b="0" i="0" kern="1200" dirty="0">
                <a:solidFill>
                  <a:schemeClr val="tx1"/>
                </a:solidFill>
                <a:effectLst/>
                <a:latin typeface="+mn-lt"/>
                <a:ea typeface="+mn-ea"/>
                <a:cs typeface="+mn-cs"/>
              </a:rPr>
              <a:t>Monitoring for job failure often entails a server or cluster that tracks job performance. One common monitoring table to build using this server or cluster is as follows: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batchID</a:t>
            </a:r>
            <a:r>
              <a:rPr lang="en-US" sz="1200" b="0" i="0" kern="1200" dirty="0">
                <a:solidFill>
                  <a:schemeClr val="tx1"/>
                </a:solidFill>
                <a:effectLst/>
                <a:latin typeface="+mn-lt"/>
                <a:ea typeface="+mn-ea"/>
                <a:cs typeface="+mn-cs"/>
              </a:rPr>
              <a:t>: A unique ID for each batch</a:t>
            </a:r>
          </a:p>
          <a:p>
            <a:r>
              <a:rPr lang="en-US" sz="1200" b="0" i="0" kern="1200" dirty="0" err="1">
                <a:solidFill>
                  <a:schemeClr val="tx1"/>
                </a:solidFill>
                <a:effectLst/>
                <a:latin typeface="+mn-lt"/>
                <a:ea typeface="+mn-ea"/>
                <a:cs typeface="+mn-cs"/>
              </a:rPr>
              <a:t>runID</a:t>
            </a:r>
            <a:r>
              <a:rPr lang="en-US" sz="1200" b="0" i="0" kern="1200" dirty="0">
                <a:solidFill>
                  <a:schemeClr val="tx1"/>
                </a:solidFill>
                <a:effectLst/>
                <a:latin typeface="+mn-lt"/>
                <a:ea typeface="+mn-ea"/>
                <a:cs typeface="+mn-cs"/>
              </a:rPr>
              <a:t>: The ID that matches the API call to execute a job</a:t>
            </a:r>
          </a:p>
          <a:p>
            <a:r>
              <a:rPr lang="en-US" sz="1200" b="0" i="0" kern="1200" dirty="0">
                <a:solidFill>
                  <a:schemeClr val="tx1"/>
                </a:solidFill>
                <a:effectLst/>
                <a:latin typeface="+mn-lt"/>
                <a:ea typeface="+mn-ea"/>
                <a:cs typeface="+mn-cs"/>
              </a:rPr>
              <a:t>time: Time of the query</a:t>
            </a:r>
          </a:p>
          <a:p>
            <a:r>
              <a:rPr lang="en-US" sz="1200" b="0" i="0" kern="1200" dirty="0">
                <a:solidFill>
                  <a:schemeClr val="tx1"/>
                </a:solidFill>
                <a:effectLst/>
                <a:latin typeface="+mn-lt"/>
                <a:ea typeface="+mn-ea"/>
                <a:cs typeface="+mn-cs"/>
              </a:rPr>
              <a:t>status: Status of the job</a:t>
            </a:r>
          </a:p>
          <a:p>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25</a:t>
            </a:fld>
            <a:endParaRPr lang="en-US"/>
          </a:p>
        </p:txBody>
      </p:sp>
    </p:spTree>
    <p:extLst>
      <p:ext uri="{BB962C8B-B14F-4D97-AF65-F5344CB8AC3E}">
        <p14:creationId xmlns:p14="http://schemas.microsoft.com/office/powerpoint/2010/main" val="353733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able to set up a trigger to process each file as a </a:t>
            </a:r>
            <a:r>
              <a:rPr lang="en-US" dirty="0" err="1"/>
              <a:t>microbatch</a:t>
            </a:r>
            <a:r>
              <a:rPr lang="en-US" dirty="0"/>
              <a:t>.  This option could lead to potential savings during cluster spin up and down.  There are a total of 4 trigger definitions:</a:t>
            </a:r>
          </a:p>
          <a:p>
            <a:r>
              <a:rPr lang="en-US" dirty="0"/>
              <a:t>Unspecified (Default)</a:t>
            </a:r>
          </a:p>
          <a:p>
            <a:r>
              <a:rPr lang="en-US" dirty="0"/>
              <a:t>Fixed Interval micro-batches</a:t>
            </a:r>
          </a:p>
          <a:p>
            <a:r>
              <a:rPr lang="en-US" dirty="0"/>
              <a:t>One-time </a:t>
            </a:r>
            <a:r>
              <a:rPr lang="en-US" dirty="0" err="1"/>
              <a:t>microbatch</a:t>
            </a:r>
            <a:endParaRPr lang="en-US" dirty="0"/>
          </a:p>
          <a:p>
            <a:r>
              <a:rPr lang="en-US" dirty="0"/>
              <a:t>Continuous with fixed checkpoint interval</a:t>
            </a:r>
          </a:p>
        </p:txBody>
      </p:sp>
      <p:sp>
        <p:nvSpPr>
          <p:cNvPr id="4" name="Slide Number Placeholder 3"/>
          <p:cNvSpPr>
            <a:spLocks noGrp="1"/>
          </p:cNvSpPr>
          <p:nvPr>
            <p:ph type="sldNum" sz="quarter" idx="5"/>
          </p:nvPr>
        </p:nvSpPr>
        <p:spPr/>
        <p:txBody>
          <a:bodyPr/>
          <a:lstStyle/>
          <a:p>
            <a:fld id="{8F7A118B-C266-49D5-A09E-5A6C79909F10}" type="slidenum">
              <a:rPr lang="en-US" smtClean="0"/>
              <a:t>28</a:t>
            </a:fld>
            <a:endParaRPr lang="en-US"/>
          </a:p>
        </p:txBody>
      </p:sp>
    </p:spTree>
    <p:extLst>
      <p:ext uri="{BB962C8B-B14F-4D97-AF65-F5344CB8AC3E}">
        <p14:creationId xmlns:p14="http://schemas.microsoft.com/office/powerpoint/2010/main" val="2419104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Conversion from a traditional spark read to a streaming object read is pretty straight forward.</a:t>
            </a:r>
          </a:p>
        </p:txBody>
      </p:sp>
      <p:sp>
        <p:nvSpPr>
          <p:cNvPr id="4" name="Slide Number Placeholder 3"/>
          <p:cNvSpPr>
            <a:spLocks noGrp="1"/>
          </p:cNvSpPr>
          <p:nvPr>
            <p:ph type="sldNum" sz="quarter" idx="5"/>
          </p:nvPr>
        </p:nvSpPr>
        <p:spPr/>
        <p:txBody>
          <a:bodyPr/>
          <a:lstStyle/>
          <a:p>
            <a:fld id="{8F7A118B-C266-49D5-A09E-5A6C79909F10}" type="slidenum">
              <a:rPr lang="en-US" smtClean="0"/>
              <a:t>30</a:t>
            </a:fld>
            <a:endParaRPr lang="en-US"/>
          </a:p>
        </p:txBody>
      </p:sp>
    </p:spTree>
    <p:extLst>
      <p:ext uri="{BB962C8B-B14F-4D97-AF65-F5344CB8AC3E}">
        <p14:creationId xmlns:p14="http://schemas.microsoft.com/office/powerpoint/2010/main" val="7022484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many cases, rather than running aggregations over the whole stream, you want aggregations over data bucketed by time windows (say, every 5 minutes or every hour).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Watermark is a moving threshold in event-time that trails behind the maximum event-time seen by the query in the processed data. The trailing gap defines how long we will wait for late data to arrive. </a:t>
            </a:r>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31</a:t>
            </a:fld>
            <a:endParaRPr lang="en-US"/>
          </a:p>
        </p:txBody>
      </p:sp>
    </p:spTree>
    <p:extLst>
      <p:ext uri="{BB962C8B-B14F-4D97-AF65-F5344CB8AC3E}">
        <p14:creationId xmlns:p14="http://schemas.microsoft.com/office/powerpoint/2010/main" val="4035261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a streaming application must operate 24/7, it must be resilient to failures such as system failures.</a:t>
            </a:r>
          </a:p>
          <a:p>
            <a:endParaRPr lang="en-US" dirty="0"/>
          </a:p>
          <a:p>
            <a:r>
              <a:rPr lang="en-US" dirty="0"/>
              <a:t>Two types of data are checkpointed.</a:t>
            </a:r>
          </a:p>
          <a:p>
            <a:r>
              <a:rPr lang="en-US" dirty="0"/>
              <a:t>Metadata – Configuration of application, Operations, incomplete batches</a:t>
            </a:r>
          </a:p>
          <a:p>
            <a:r>
              <a:rPr lang="en-US" dirty="0"/>
              <a:t>Data – Necessary for stateful transformations.</a:t>
            </a:r>
          </a:p>
          <a:p>
            <a:endParaRPr lang="en-US" dirty="0"/>
          </a:p>
          <a:p>
            <a:r>
              <a:rPr lang="en-US" dirty="0"/>
              <a:t>Would want to create multiple checkpoint locations to house the metadata of each respective spark streaming object.</a:t>
            </a:r>
          </a:p>
        </p:txBody>
      </p:sp>
      <p:sp>
        <p:nvSpPr>
          <p:cNvPr id="4" name="Slide Number Placeholder 3"/>
          <p:cNvSpPr>
            <a:spLocks noGrp="1"/>
          </p:cNvSpPr>
          <p:nvPr>
            <p:ph type="sldNum" sz="quarter" idx="5"/>
          </p:nvPr>
        </p:nvSpPr>
        <p:spPr/>
        <p:txBody>
          <a:bodyPr/>
          <a:lstStyle/>
          <a:p>
            <a:fld id="{8F7A118B-C266-49D5-A09E-5A6C79909F10}" type="slidenum">
              <a:rPr lang="en-US" smtClean="0"/>
              <a:t>33</a:t>
            </a:fld>
            <a:endParaRPr lang="en-US"/>
          </a:p>
        </p:txBody>
      </p:sp>
    </p:spTree>
    <p:extLst>
      <p:ext uri="{BB962C8B-B14F-4D97-AF65-F5344CB8AC3E}">
        <p14:creationId xmlns:p14="http://schemas.microsoft.com/office/powerpoint/2010/main" val="41342923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a:t>
            </a:r>
            <a:r>
              <a:rPr lang="en-US" dirty="0" err="1"/>
              <a:t>Mllib</a:t>
            </a:r>
            <a:r>
              <a:rPr lang="en-US" dirty="0"/>
              <a:t> library has many standard ML algorithms available that take advantage of the distributed nature of Spark.  The capability can also be extended to other deep learning/machine learning libraries that are currently available.</a:t>
            </a:r>
          </a:p>
          <a:p>
            <a:endParaRPr lang="en-US" dirty="0"/>
          </a:p>
          <a:p>
            <a:r>
              <a:rPr lang="en-US" dirty="0"/>
              <a:t>Have additional cluster configurations that can take advantage of powerful GPUs.</a:t>
            </a:r>
          </a:p>
        </p:txBody>
      </p:sp>
      <p:sp>
        <p:nvSpPr>
          <p:cNvPr id="4" name="Slide Number Placeholder 3"/>
          <p:cNvSpPr>
            <a:spLocks noGrp="1"/>
          </p:cNvSpPr>
          <p:nvPr>
            <p:ph type="sldNum" sz="quarter" idx="10"/>
          </p:nvPr>
        </p:nvSpPr>
        <p:spPr/>
        <p:txBody>
          <a:bodyPr/>
          <a:lstStyle/>
          <a:p>
            <a:fld id="{8F7A118B-C266-49D5-A09E-5A6C79909F10}" type="slidenum">
              <a:rPr lang="en-US" smtClean="0"/>
              <a:t>35</a:t>
            </a:fld>
            <a:endParaRPr lang="en-US"/>
          </a:p>
        </p:txBody>
      </p:sp>
    </p:spTree>
    <p:extLst>
      <p:ext uri="{BB962C8B-B14F-4D97-AF65-F5344CB8AC3E}">
        <p14:creationId xmlns:p14="http://schemas.microsoft.com/office/powerpoint/2010/main" val="3829452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Transformers</a:t>
            </a:r>
          </a:p>
          <a:p>
            <a:r>
              <a:rPr lang="en-US" sz="1200" b="0" i="0" kern="1200" dirty="0">
                <a:solidFill>
                  <a:schemeClr val="tx1"/>
                </a:solidFill>
                <a:effectLst/>
                <a:latin typeface="+mn-lt"/>
                <a:ea typeface="+mn-ea"/>
                <a:cs typeface="+mn-cs"/>
              </a:rPr>
              <a:t>A feature transformer might take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read a column (e.g., text), map it into a new column (e.g., feature vectors), and output a new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with the mapped column appended.</a:t>
            </a:r>
          </a:p>
          <a:p>
            <a:r>
              <a:rPr lang="en-US" sz="1200" b="0" i="0" kern="1200" dirty="0">
                <a:solidFill>
                  <a:schemeClr val="tx1"/>
                </a:solidFill>
                <a:effectLst/>
                <a:latin typeface="+mn-lt"/>
                <a:ea typeface="+mn-ea"/>
                <a:cs typeface="+mn-cs"/>
              </a:rPr>
              <a:t>A learning model might take a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read the column containing feature vectors, predict the label for each feature vector, and output a new </a:t>
            </a:r>
            <a:r>
              <a:rPr lang="en-US" sz="1200" b="0" i="0" kern="1200" dirty="0" err="1">
                <a:solidFill>
                  <a:schemeClr val="tx1"/>
                </a:solidFill>
                <a:effectLst/>
                <a:latin typeface="+mn-lt"/>
                <a:ea typeface="+mn-ea"/>
                <a:cs typeface="+mn-cs"/>
              </a:rPr>
              <a:t>DataFrame</a:t>
            </a:r>
            <a:r>
              <a:rPr lang="en-US" sz="1200" b="0" i="0" kern="1200" dirty="0">
                <a:solidFill>
                  <a:schemeClr val="tx1"/>
                </a:solidFill>
                <a:effectLst/>
                <a:latin typeface="+mn-lt"/>
                <a:ea typeface="+mn-ea"/>
                <a:cs typeface="+mn-cs"/>
              </a:rPr>
              <a:t> with predicted labels appended as a column.</a:t>
            </a:r>
          </a:p>
          <a:p>
            <a:endParaRPr lang="en-US" dirty="0"/>
          </a:p>
          <a:p>
            <a:r>
              <a:rPr lang="en-US" dirty="0"/>
              <a:t>Estimator:</a:t>
            </a:r>
          </a:p>
          <a:p>
            <a:r>
              <a:rPr lang="en-US" sz="1200" b="0" i="0" kern="1200" dirty="0">
                <a:solidFill>
                  <a:schemeClr val="tx1"/>
                </a:solidFill>
                <a:effectLst/>
                <a:latin typeface="+mn-lt"/>
                <a:ea typeface="+mn-ea"/>
                <a:cs typeface="+mn-cs"/>
              </a:rPr>
              <a:t>a learning algorithm such as </a:t>
            </a:r>
            <a:r>
              <a:rPr lang="en-US" dirty="0" err="1"/>
              <a:t>LogisticRegression</a:t>
            </a:r>
            <a:r>
              <a:rPr lang="en-US" sz="1200" b="0" i="0" kern="1200" dirty="0">
                <a:solidFill>
                  <a:schemeClr val="tx1"/>
                </a:solidFill>
                <a:effectLst/>
                <a:latin typeface="+mn-lt"/>
                <a:ea typeface="+mn-ea"/>
                <a:cs typeface="+mn-cs"/>
              </a:rPr>
              <a:t> is an </a:t>
            </a:r>
            <a:r>
              <a:rPr lang="en-US" dirty="0"/>
              <a:t>Estimator</a:t>
            </a:r>
            <a:r>
              <a:rPr lang="en-US" sz="1200" b="0" i="0" kern="1200" dirty="0">
                <a:solidFill>
                  <a:schemeClr val="tx1"/>
                </a:solidFill>
                <a:effectLst/>
                <a:latin typeface="+mn-lt"/>
                <a:ea typeface="+mn-ea"/>
                <a:cs typeface="+mn-cs"/>
              </a:rPr>
              <a:t>, and calling </a:t>
            </a:r>
            <a:r>
              <a:rPr lang="en-US" dirty="0"/>
              <a:t>fit()</a:t>
            </a:r>
            <a:r>
              <a:rPr lang="en-US" sz="1200" b="0" i="0" kern="1200" dirty="0">
                <a:solidFill>
                  <a:schemeClr val="tx1"/>
                </a:solidFill>
                <a:effectLst/>
                <a:latin typeface="+mn-lt"/>
                <a:ea typeface="+mn-ea"/>
                <a:cs typeface="+mn-cs"/>
              </a:rPr>
              <a:t> trains a </a:t>
            </a:r>
            <a:r>
              <a:rPr lang="en-US" dirty="0" err="1"/>
              <a:t>LogisticRegressionModel</a:t>
            </a:r>
            <a:r>
              <a:rPr lang="en-US" sz="1200" b="0" i="0" kern="1200" dirty="0">
                <a:solidFill>
                  <a:schemeClr val="tx1"/>
                </a:solidFill>
                <a:effectLst/>
                <a:latin typeface="+mn-lt"/>
                <a:ea typeface="+mn-ea"/>
                <a:cs typeface="+mn-cs"/>
              </a:rPr>
              <a:t>, which is a </a:t>
            </a:r>
            <a:r>
              <a:rPr lang="en-US" dirty="0"/>
              <a:t>Model</a:t>
            </a:r>
            <a:r>
              <a:rPr lang="en-US" sz="1200" b="0" i="0" kern="1200" dirty="0">
                <a:solidFill>
                  <a:schemeClr val="tx1"/>
                </a:solidFill>
                <a:effectLst/>
                <a:latin typeface="+mn-lt"/>
                <a:ea typeface="+mn-ea"/>
                <a:cs typeface="+mn-cs"/>
              </a:rPr>
              <a:t> and hence a </a:t>
            </a:r>
            <a:r>
              <a:rPr lang="en-US" dirty="0"/>
              <a:t>Transformer</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F7A118B-C266-49D5-A09E-5A6C79909F10}" type="slidenum">
              <a:rPr lang="en-US" smtClean="0"/>
              <a:t>36</a:t>
            </a:fld>
            <a:endParaRPr lang="en-US"/>
          </a:p>
        </p:txBody>
      </p:sp>
    </p:spTree>
    <p:extLst>
      <p:ext uri="{BB962C8B-B14F-4D97-AF65-F5344CB8AC3E}">
        <p14:creationId xmlns:p14="http://schemas.microsoft.com/office/powerpoint/2010/main" val="2719439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Managed Instance may be the preferred option </a:t>
            </a:r>
            <a:r>
              <a:rPr lang="en-US"/>
              <a:t>over Azure SQL DB</a:t>
            </a:r>
          </a:p>
        </p:txBody>
      </p:sp>
      <p:sp>
        <p:nvSpPr>
          <p:cNvPr id="4" name="Slide Number Placeholder 3"/>
          <p:cNvSpPr>
            <a:spLocks noGrp="1"/>
          </p:cNvSpPr>
          <p:nvPr>
            <p:ph type="sldNum" sz="quarter" idx="10"/>
          </p:nvPr>
        </p:nvSpPr>
        <p:spPr/>
        <p:txBody>
          <a:bodyPr/>
          <a:lstStyle/>
          <a:p>
            <a:fld id="{588ED70F-0E14-4F41-B2EC-222C4F738B33}" type="slidenum">
              <a:rPr lang="en-US" smtClean="0"/>
              <a:t>40</a:t>
            </a:fld>
            <a:endParaRPr lang="en-US"/>
          </a:p>
        </p:txBody>
      </p:sp>
    </p:spTree>
    <p:extLst>
      <p:ext uri="{BB962C8B-B14F-4D97-AF65-F5344CB8AC3E}">
        <p14:creationId xmlns:p14="http://schemas.microsoft.com/office/powerpoint/2010/main" val="25394477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recommends using something like Apache Airflow to orchestrate your </a:t>
            </a:r>
            <a:r>
              <a:rPr lang="en-US" dirty="0" err="1"/>
              <a:t>databricks</a:t>
            </a:r>
            <a:r>
              <a:rPr lang="en-US" dirty="0"/>
              <a:t> pipelines.</a:t>
            </a:r>
          </a:p>
          <a:p>
            <a:endParaRPr lang="en-US" dirty="0"/>
          </a:p>
          <a:p>
            <a:r>
              <a:rPr lang="en-US" dirty="0"/>
              <a:t>Azure </a:t>
            </a:r>
            <a:r>
              <a:rPr lang="en-US" dirty="0" err="1"/>
              <a:t>datafactory</a:t>
            </a:r>
            <a:r>
              <a:rPr lang="en-US" dirty="0"/>
              <a:t> allows for quick and easy integration with Azure Databricks.</a:t>
            </a:r>
          </a:p>
        </p:txBody>
      </p:sp>
      <p:sp>
        <p:nvSpPr>
          <p:cNvPr id="4" name="Slide Number Placeholder 3"/>
          <p:cNvSpPr>
            <a:spLocks noGrp="1"/>
          </p:cNvSpPr>
          <p:nvPr>
            <p:ph type="sldNum" sz="quarter" idx="5"/>
          </p:nvPr>
        </p:nvSpPr>
        <p:spPr/>
        <p:txBody>
          <a:bodyPr/>
          <a:lstStyle/>
          <a:p>
            <a:fld id="{8F7A118B-C266-49D5-A09E-5A6C79909F10}" type="slidenum">
              <a:rPr lang="en-US" smtClean="0"/>
              <a:t>43</a:t>
            </a:fld>
            <a:endParaRPr lang="en-US"/>
          </a:p>
        </p:txBody>
      </p:sp>
    </p:spTree>
    <p:extLst>
      <p:ext uri="{BB962C8B-B14F-4D97-AF65-F5344CB8AC3E}">
        <p14:creationId xmlns:p14="http://schemas.microsoft.com/office/powerpoint/2010/main" val="2053686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some of the problems that big data pipelines, Spark/Databricks tries to solve?</a:t>
            </a:r>
          </a:p>
        </p:txBody>
      </p:sp>
      <p:sp>
        <p:nvSpPr>
          <p:cNvPr id="4" name="Slide Number Placeholder 3"/>
          <p:cNvSpPr>
            <a:spLocks noGrp="1"/>
          </p:cNvSpPr>
          <p:nvPr>
            <p:ph type="sldNum" sz="quarter" idx="5"/>
          </p:nvPr>
        </p:nvSpPr>
        <p:spPr/>
        <p:txBody>
          <a:bodyPr/>
          <a:lstStyle/>
          <a:p>
            <a:fld id="{8F7A118B-C266-49D5-A09E-5A6C79909F10}" type="slidenum">
              <a:rPr lang="en-US" smtClean="0"/>
              <a:t>4</a:t>
            </a:fld>
            <a:endParaRPr lang="en-US"/>
          </a:p>
        </p:txBody>
      </p:sp>
    </p:spTree>
    <p:extLst>
      <p:ext uri="{BB962C8B-B14F-4D97-AF65-F5344CB8AC3E}">
        <p14:creationId xmlns:p14="http://schemas.microsoft.com/office/powerpoint/2010/main" val="3676376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Ability to process data that is at rest, as well as processing data that is in motion.</a:t>
            </a:r>
          </a:p>
          <a:p>
            <a:r>
              <a:rPr lang="en-US" dirty="0"/>
              <a:t>Ability to consume data in multiple formats/structures.</a:t>
            </a:r>
          </a:p>
          <a:p>
            <a:r>
              <a:rPr lang="en-US" dirty="0"/>
              <a:t>Allow for ad-hoc exploration of your data</a:t>
            </a:r>
          </a:p>
          <a:p>
            <a:r>
              <a:rPr lang="en-US" dirty="0"/>
              <a:t>Ability to combine sources of data together that you may not of been able to do before.</a:t>
            </a:r>
          </a:p>
          <a:p>
            <a:r>
              <a:rPr lang="en-US" dirty="0"/>
              <a:t>Environment to build and </a:t>
            </a:r>
            <a:r>
              <a:rPr lang="en-US" dirty="0" err="1"/>
              <a:t>productionalize</a:t>
            </a:r>
            <a:r>
              <a:rPr lang="en-US" dirty="0"/>
              <a:t> Machine learning models.</a:t>
            </a:r>
          </a:p>
        </p:txBody>
      </p:sp>
      <p:sp>
        <p:nvSpPr>
          <p:cNvPr id="4" name="Slide Number Placeholder 3"/>
          <p:cNvSpPr>
            <a:spLocks noGrp="1"/>
          </p:cNvSpPr>
          <p:nvPr>
            <p:ph type="sldNum" sz="quarter" idx="5"/>
          </p:nvPr>
        </p:nvSpPr>
        <p:spPr/>
        <p:txBody>
          <a:bodyPr/>
          <a:lstStyle/>
          <a:p>
            <a:fld id="{8F7A118B-C266-49D5-A09E-5A6C79909F10}" type="slidenum">
              <a:rPr lang="en-US" smtClean="0"/>
              <a:t>5</a:t>
            </a:fld>
            <a:endParaRPr lang="en-US"/>
          </a:p>
        </p:txBody>
      </p:sp>
    </p:spTree>
    <p:extLst>
      <p:ext uri="{BB962C8B-B14F-4D97-AF65-F5344CB8AC3E}">
        <p14:creationId xmlns:p14="http://schemas.microsoft.com/office/powerpoint/2010/main" val="3491719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6</a:t>
            </a:fld>
            <a:endParaRPr lang="en-US"/>
          </a:p>
        </p:txBody>
      </p:sp>
    </p:spTree>
    <p:extLst>
      <p:ext uri="{BB962C8B-B14F-4D97-AF65-F5344CB8AC3E}">
        <p14:creationId xmlns:p14="http://schemas.microsoft.com/office/powerpoint/2010/main" val="233286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Spark provides a high level APIs in Java, Scala, Python, and R.  Allows you to speed up data processing by effectively partitioning data sets and processing the data in parallel.  A key feature of spark is the Lazy evaluation of data.  This allows spark to build execution plans and until an action is performed (data is requested), does the plan actually get executed.  Core spark consists of 4 main libraries (</a:t>
            </a:r>
            <a:r>
              <a:rPr lang="en-US" dirty="0" err="1"/>
              <a:t>Mllib</a:t>
            </a:r>
            <a:r>
              <a:rPr lang="en-US" dirty="0"/>
              <a:t>, Streaming, SQL, and </a:t>
            </a:r>
            <a:r>
              <a:rPr lang="en-US" dirty="0" err="1"/>
              <a:t>GraphX</a:t>
            </a:r>
            <a:r>
              <a:rPr lang="en-US" dirty="0"/>
              <a:t>)</a:t>
            </a:r>
          </a:p>
        </p:txBody>
      </p:sp>
      <p:sp>
        <p:nvSpPr>
          <p:cNvPr id="4" name="Slide Number Placeholder 3"/>
          <p:cNvSpPr>
            <a:spLocks noGrp="1"/>
          </p:cNvSpPr>
          <p:nvPr>
            <p:ph type="sldNum" sz="quarter" idx="5"/>
          </p:nvPr>
        </p:nvSpPr>
        <p:spPr/>
        <p:txBody>
          <a:bodyPr/>
          <a:lstStyle/>
          <a:p>
            <a:fld id="{8F7A118B-C266-49D5-A09E-5A6C79909F10}" type="slidenum">
              <a:rPr lang="en-US" smtClean="0"/>
              <a:t>7</a:t>
            </a:fld>
            <a:endParaRPr lang="en-US"/>
          </a:p>
        </p:txBody>
      </p:sp>
    </p:spTree>
    <p:extLst>
      <p:ext uri="{BB962C8B-B14F-4D97-AF65-F5344CB8AC3E}">
        <p14:creationId xmlns:p14="http://schemas.microsoft.com/office/powerpoint/2010/main" val="38479737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Databricks was made to make managing and accessing big data simple.</a:t>
            </a:r>
          </a:p>
          <a:p>
            <a:r>
              <a:rPr lang="en-US" dirty="0"/>
              <a:t>It leverages Apache Spark™ to provide businesses with a unified data pipeline framework.</a:t>
            </a:r>
          </a:p>
          <a:p>
            <a:r>
              <a:rPr lang="en-US" dirty="0"/>
              <a:t>Zero-management cloud platform built around Spark to deliver:</a:t>
            </a:r>
          </a:p>
          <a:p>
            <a:pPr lvl="1"/>
            <a:r>
              <a:rPr lang="en-US" dirty="0"/>
              <a:t>Fully managed Spark clusters</a:t>
            </a:r>
          </a:p>
          <a:p>
            <a:pPr lvl="1"/>
            <a:r>
              <a:rPr lang="en-US" dirty="0"/>
              <a:t>An interactive workspace for visualization and exploration</a:t>
            </a:r>
          </a:p>
          <a:p>
            <a:pPr lvl="1"/>
            <a:r>
              <a:rPr lang="en-US" dirty="0"/>
              <a:t>A production pipeline scheduler</a:t>
            </a:r>
          </a:p>
          <a:p>
            <a:pPr lvl="1"/>
            <a:r>
              <a:rPr lang="en-US" dirty="0"/>
              <a:t>A platform for powering Spark-based applications</a:t>
            </a:r>
          </a:p>
        </p:txBody>
      </p:sp>
      <p:sp>
        <p:nvSpPr>
          <p:cNvPr id="4" name="Slide Number Placeholder 3"/>
          <p:cNvSpPr>
            <a:spLocks noGrp="1"/>
          </p:cNvSpPr>
          <p:nvPr>
            <p:ph type="sldNum" sz="quarter" idx="5"/>
          </p:nvPr>
        </p:nvSpPr>
        <p:spPr/>
        <p:txBody>
          <a:bodyPr/>
          <a:lstStyle/>
          <a:p>
            <a:fld id="{8F7A118B-C266-49D5-A09E-5A6C79909F10}" type="slidenum">
              <a:rPr lang="en-US" smtClean="0"/>
              <a:t>8</a:t>
            </a:fld>
            <a:endParaRPr lang="en-US"/>
          </a:p>
        </p:txBody>
      </p:sp>
    </p:spTree>
    <p:extLst>
      <p:ext uri="{BB962C8B-B14F-4D97-AF65-F5344CB8AC3E}">
        <p14:creationId xmlns:p14="http://schemas.microsoft.com/office/powerpoint/2010/main" val="202235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Spark and ultimately Databricks, you get all of those capabilities you are looking for in a big data ecosystem in a single unified platform.</a:t>
            </a:r>
          </a:p>
          <a:p>
            <a:r>
              <a:rPr lang="en-US" dirty="0"/>
              <a:t>No need to have python or R connecting to your cluster, or trying to wrangle with multiple data platforms to generate different types of data models.</a:t>
            </a:r>
          </a:p>
        </p:txBody>
      </p:sp>
      <p:sp>
        <p:nvSpPr>
          <p:cNvPr id="4" name="Slide Number Placeholder 3"/>
          <p:cNvSpPr>
            <a:spLocks noGrp="1"/>
          </p:cNvSpPr>
          <p:nvPr>
            <p:ph type="sldNum" sz="quarter" idx="5"/>
          </p:nvPr>
        </p:nvSpPr>
        <p:spPr/>
        <p:txBody>
          <a:bodyPr/>
          <a:lstStyle/>
          <a:p>
            <a:fld id="{8F7A118B-C266-49D5-A09E-5A6C79909F10}" type="slidenum">
              <a:rPr lang="en-US" smtClean="0"/>
              <a:t>9</a:t>
            </a:fld>
            <a:endParaRPr lang="en-US"/>
          </a:p>
        </p:txBody>
      </p:sp>
    </p:spTree>
    <p:extLst>
      <p:ext uri="{BB962C8B-B14F-4D97-AF65-F5344CB8AC3E}">
        <p14:creationId xmlns:p14="http://schemas.microsoft.com/office/powerpoint/2010/main" val="2117543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Databricks remains a Visionary by providing support for the end-to-end analytic life cycle, hybrid cloud environments and accessibility for a wide variety of users. A focus on innovation and a consistently strong and comprehensive product offering have enabled Databricks to improve its position for both Ability to Execute and Completeness of Vision.</a:t>
            </a:r>
          </a:p>
          <a:p>
            <a:r>
              <a:rPr lang="en-US" sz="1200" b="0" kern="1200" dirty="0">
                <a:solidFill>
                  <a:schemeClr val="tx1"/>
                </a:solidFill>
                <a:effectLst/>
                <a:latin typeface="+mn-lt"/>
                <a:ea typeface="+mn-ea"/>
                <a:cs typeface="+mn-cs"/>
              </a:rPr>
              <a:t>Strengths</a:t>
            </a:r>
          </a:p>
          <a:p>
            <a:r>
              <a:rPr lang="en-US" sz="1200" b="0" kern="1200" dirty="0">
                <a:solidFill>
                  <a:schemeClr val="tx1"/>
                </a:solidFill>
                <a:effectLst/>
                <a:latin typeface="+mn-lt"/>
                <a:ea typeface="+mn-ea"/>
                <a:cs typeface="+mn-cs"/>
              </a:rPr>
              <a:t>Innovation: </a:t>
            </a:r>
            <a:r>
              <a:rPr lang="en-US" sz="1200" kern="1200" dirty="0">
                <a:solidFill>
                  <a:schemeClr val="tx1"/>
                </a:solidFill>
                <a:effectLst/>
                <a:latin typeface="+mn-lt"/>
                <a:ea typeface="+mn-ea"/>
                <a:cs typeface="+mn-cs"/>
              </a:rPr>
              <a:t>Breadth and ease of open-source integration, streaming IoT capabilities and operationalization capabilities are key differentiators for Databricks. Its platform extends on open-source capabilities by providing the framework needed for end-to-end enterprise scalability, performance and operationalization. Databricks Delta, launched in October 2017, provides a managed cloud service for unified data management with support for streaming analytics and ML. </a:t>
            </a:r>
            <a:r>
              <a:rPr lang="en-US" sz="1200" kern="1200" dirty="0" err="1">
                <a:solidFill>
                  <a:schemeClr val="tx1"/>
                </a:solidFill>
                <a:effectLst/>
                <a:latin typeface="+mn-lt"/>
                <a:ea typeface="+mn-ea"/>
                <a:cs typeface="+mn-cs"/>
              </a:rPr>
              <a:t>MLflow</a:t>
            </a:r>
            <a:r>
              <a:rPr lang="en-US" sz="1200" kern="1200" dirty="0">
                <a:solidFill>
                  <a:schemeClr val="tx1"/>
                </a:solidFill>
                <a:effectLst/>
                <a:latin typeface="+mn-lt"/>
                <a:ea typeface="+mn-ea"/>
                <a:cs typeface="+mn-cs"/>
              </a:rPr>
              <a:t>, launched in June 2018, includes support for experimentation, reproducibility and deployment. The Databricks Runtime for Machine Learning provides preconfigured clusters for deep learning.</a:t>
            </a:r>
          </a:p>
          <a:p>
            <a:r>
              <a:rPr lang="en-US" sz="1200" b="0" kern="1200" dirty="0">
                <a:solidFill>
                  <a:schemeClr val="tx1"/>
                </a:solidFill>
                <a:effectLst/>
                <a:latin typeface="+mn-lt"/>
                <a:ea typeface="+mn-ea"/>
                <a:cs typeface="+mn-cs"/>
              </a:rPr>
              <a:t>Partnership with Microsoft: </a:t>
            </a:r>
            <a:r>
              <a:rPr lang="en-US" sz="1200" kern="1200" dirty="0">
                <a:solidFill>
                  <a:schemeClr val="tx1"/>
                </a:solidFill>
                <a:effectLst/>
                <a:latin typeface="+mn-lt"/>
                <a:ea typeface="+mn-ea"/>
                <a:cs typeface="+mn-cs"/>
              </a:rPr>
              <a:t>Azure Databricks has quickly gained traction within the Azure community. Azure Databricks adds global scale to Databricks’ effective marketing and sales strategy. It includes an interactive, collaborative workspace for collaboration between data scientists, data engineers and business analysts, single click-to-launch Spark environment capability, and integration with Azure components.</a:t>
            </a:r>
          </a:p>
          <a:p>
            <a:r>
              <a:rPr lang="en-US" sz="1200" b="0" kern="1200" dirty="0">
                <a:solidFill>
                  <a:schemeClr val="tx1"/>
                </a:solidFill>
                <a:effectLst/>
                <a:latin typeface="+mn-lt"/>
                <a:ea typeface="+mn-ea"/>
                <a:cs typeface="+mn-cs"/>
              </a:rPr>
              <a:t>Customer appreciation: </a:t>
            </a:r>
            <a:r>
              <a:rPr lang="en-US" sz="1200" kern="1200" dirty="0">
                <a:solidFill>
                  <a:schemeClr val="tx1"/>
                </a:solidFill>
                <a:effectLst/>
                <a:latin typeface="+mn-lt"/>
                <a:ea typeface="+mn-ea"/>
                <a:cs typeface="+mn-cs"/>
              </a:rPr>
              <a:t>Surveyed reference customers scored Databricks in the top quartile for both customer experience and operations. Databricks received the highest overall scores for both overall vendor experience and quality of documentation.</a:t>
            </a:r>
          </a:p>
          <a:p>
            <a:r>
              <a:rPr lang="en-US" sz="1200" b="0" kern="1200" dirty="0">
                <a:solidFill>
                  <a:schemeClr val="tx1"/>
                </a:solidFill>
                <a:effectLst/>
                <a:latin typeface="+mn-lt"/>
                <a:ea typeface="+mn-ea"/>
                <a:cs typeface="+mn-cs"/>
              </a:rPr>
              <a:t>Cautions</a:t>
            </a:r>
          </a:p>
          <a:p>
            <a:r>
              <a:rPr lang="en-US" sz="1200" b="0" kern="1200" dirty="0">
                <a:solidFill>
                  <a:schemeClr val="tx1"/>
                </a:solidFill>
                <a:effectLst/>
                <a:latin typeface="+mn-lt"/>
                <a:ea typeface="+mn-ea"/>
                <a:cs typeface="+mn-cs"/>
              </a:rPr>
              <a:t>Pricing and contract negotiation:</a:t>
            </a:r>
            <a:r>
              <a:rPr lang="en-US" sz="1200" kern="1200" dirty="0">
                <a:solidFill>
                  <a:schemeClr val="tx1"/>
                </a:solidFill>
                <a:effectLst/>
                <a:latin typeface="+mn-lt"/>
                <a:ea typeface="+mn-ea"/>
                <a:cs typeface="+mn-cs"/>
              </a:rPr>
              <a:t> Although Databricks reduces the Spark total cost of ownership (TCO) for comparable loads, Databricks’ reference customers scored it in the bottom quartile for evaluation and contract negotiation experience and for predictable, controllable pricing. Customers raised concerns about pricing and value received, relative to investment.</a:t>
            </a:r>
          </a:p>
          <a:p>
            <a:r>
              <a:rPr lang="en-US" sz="1200" b="0" kern="1200" dirty="0">
                <a:solidFill>
                  <a:schemeClr val="tx1"/>
                </a:solidFill>
                <a:effectLst/>
                <a:latin typeface="+mn-lt"/>
                <a:ea typeface="+mn-ea"/>
                <a:cs typeface="+mn-cs"/>
              </a:rPr>
              <a:t>Troubleshooting and debugging:</a:t>
            </a:r>
            <a:r>
              <a:rPr lang="en-US" sz="1200" kern="1200" dirty="0">
                <a:solidFill>
                  <a:schemeClr val="tx1"/>
                </a:solidFill>
                <a:effectLst/>
                <a:latin typeface="+mn-lt"/>
                <a:ea typeface="+mn-ea"/>
                <a:cs typeface="+mn-cs"/>
              </a:rPr>
              <a:t> Databricks’ reference customers indicated difficulty with troubleshooting errors and debugging applications. They would like improved debugging aids, as well as assistance with navigating Spark errors.</a:t>
            </a:r>
          </a:p>
          <a:p>
            <a:r>
              <a:rPr lang="en-US" sz="1200" b="0" kern="1200" dirty="0">
                <a:solidFill>
                  <a:schemeClr val="tx1"/>
                </a:solidFill>
                <a:effectLst/>
                <a:latin typeface="+mn-lt"/>
                <a:ea typeface="+mn-ea"/>
                <a:cs typeface="+mn-cs"/>
              </a:rPr>
              <a:t>Cost monitoring and management:</a:t>
            </a:r>
            <a:r>
              <a:rPr lang="en-US" sz="1200" kern="1200" dirty="0">
                <a:solidFill>
                  <a:schemeClr val="tx1"/>
                </a:solidFill>
                <a:effectLst/>
                <a:latin typeface="+mn-lt"/>
                <a:ea typeface="+mn-ea"/>
                <a:cs typeface="+mn-cs"/>
              </a:rPr>
              <a:t> Reference customers indicated a need for improved capabilities for monitoring and managing costs between different user groups and managing accounts. Databricks received the second-lowest overall score for predictable and controllable ongoing software cost.</a:t>
            </a:r>
          </a:p>
          <a:p>
            <a:endParaRPr lang="en-US" dirty="0"/>
          </a:p>
        </p:txBody>
      </p:sp>
      <p:sp>
        <p:nvSpPr>
          <p:cNvPr id="4" name="Slide Number Placeholder 3"/>
          <p:cNvSpPr>
            <a:spLocks noGrp="1"/>
          </p:cNvSpPr>
          <p:nvPr>
            <p:ph type="sldNum" sz="quarter" idx="5"/>
          </p:nvPr>
        </p:nvSpPr>
        <p:spPr/>
        <p:txBody>
          <a:bodyPr/>
          <a:lstStyle/>
          <a:p>
            <a:fld id="{8F7A118B-C266-49D5-A09E-5A6C79909F10}" type="slidenum">
              <a:rPr lang="en-US" smtClean="0"/>
              <a:t>11</a:t>
            </a:fld>
            <a:endParaRPr lang="en-US"/>
          </a:p>
        </p:txBody>
      </p:sp>
    </p:spTree>
    <p:extLst>
      <p:ext uri="{BB962C8B-B14F-4D97-AF65-F5344CB8AC3E}">
        <p14:creationId xmlns:p14="http://schemas.microsoft.com/office/powerpoint/2010/main" val="29800530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762000" y="3076333"/>
            <a:ext cx="7480800" cy="2244800"/>
          </a:xfrm>
          <a:prstGeom prst="rect">
            <a:avLst/>
          </a:prstGeom>
        </p:spPr>
        <p:txBody>
          <a:bodyPr lIns="91425" tIns="91425" rIns="91425" bIns="91425" anchor="b" anchorCtr="0"/>
          <a:lstStyle>
            <a:lvl1pPr rtl="0">
              <a:spcBef>
                <a:spcPts val="0"/>
              </a:spcBef>
              <a:buSzPct val="100000"/>
              <a:buFont typeface="Raleway"/>
              <a:defRPr sz="5333">
                <a:latin typeface="Raleway"/>
                <a:ea typeface="Raleway"/>
                <a:cs typeface="Raleway"/>
                <a:sym typeface="Raleway"/>
              </a:defRPr>
            </a:lvl1pPr>
            <a:lvl2pPr rtl="0">
              <a:spcBef>
                <a:spcPts val="0"/>
              </a:spcBef>
              <a:buSzPct val="100000"/>
              <a:defRPr sz="6400"/>
            </a:lvl2pPr>
            <a:lvl3pPr rtl="0">
              <a:spcBef>
                <a:spcPts val="0"/>
              </a:spcBef>
              <a:buSzPct val="100000"/>
              <a:defRPr sz="6400"/>
            </a:lvl3pPr>
            <a:lvl4pPr rtl="0">
              <a:spcBef>
                <a:spcPts val="0"/>
              </a:spcBef>
              <a:buSzPct val="100000"/>
              <a:defRPr sz="6400"/>
            </a:lvl4pPr>
            <a:lvl5pPr rtl="0">
              <a:spcBef>
                <a:spcPts val="0"/>
              </a:spcBef>
              <a:buSzPct val="100000"/>
              <a:defRPr sz="6400"/>
            </a:lvl5pPr>
            <a:lvl6pPr rtl="0">
              <a:spcBef>
                <a:spcPts val="0"/>
              </a:spcBef>
              <a:buSzPct val="100000"/>
              <a:defRPr sz="6400"/>
            </a:lvl6pPr>
            <a:lvl7pPr rtl="0">
              <a:spcBef>
                <a:spcPts val="0"/>
              </a:spcBef>
              <a:buSzPct val="100000"/>
              <a:defRPr sz="6400"/>
            </a:lvl7pPr>
            <a:lvl8pPr rtl="0">
              <a:spcBef>
                <a:spcPts val="0"/>
              </a:spcBef>
              <a:buSzPct val="100000"/>
              <a:defRPr sz="6400"/>
            </a:lvl8pPr>
            <a:lvl9pPr rtl="0">
              <a:spcBef>
                <a:spcPts val="0"/>
              </a:spcBef>
              <a:buSzPct val="100000"/>
              <a:defRPr sz="6400"/>
            </a:lvl9pPr>
          </a:lstStyle>
          <a:p>
            <a:r>
              <a:rPr lang="en-US" dirty="0"/>
              <a:t>CLICK TO EDIT MASTER TITLE STYLE</a:t>
            </a:r>
          </a:p>
        </p:txBody>
      </p:sp>
      <p:sp>
        <p:nvSpPr>
          <p:cNvPr id="37" name="Shape 37"/>
          <p:cNvSpPr txBox="1">
            <a:spLocks noGrp="1"/>
          </p:cNvSpPr>
          <p:nvPr>
            <p:ph type="subTitle" idx="1"/>
          </p:nvPr>
        </p:nvSpPr>
        <p:spPr>
          <a:xfrm>
            <a:off x="762000" y="5321217"/>
            <a:ext cx="7480800" cy="10463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4000">
                <a:solidFill>
                  <a:schemeClr val="dk2"/>
                </a:solidFill>
              </a:defRPr>
            </a:lvl2pPr>
            <a:lvl3pPr rtl="0">
              <a:spcBef>
                <a:spcPts val="0"/>
              </a:spcBef>
              <a:buClr>
                <a:schemeClr val="dk2"/>
              </a:buClr>
              <a:buSzPct val="100000"/>
              <a:buNone/>
              <a:defRPr sz="4000">
                <a:solidFill>
                  <a:schemeClr val="dk2"/>
                </a:solidFill>
              </a:defRPr>
            </a:lvl3pPr>
            <a:lvl4pPr rtl="0">
              <a:spcBef>
                <a:spcPts val="0"/>
              </a:spcBef>
              <a:buClr>
                <a:schemeClr val="dk2"/>
              </a:buClr>
              <a:buSzPct val="100000"/>
              <a:buNone/>
              <a:defRPr sz="4000">
                <a:solidFill>
                  <a:schemeClr val="dk2"/>
                </a:solidFill>
              </a:defRPr>
            </a:lvl4pPr>
            <a:lvl5pPr rtl="0">
              <a:spcBef>
                <a:spcPts val="0"/>
              </a:spcBef>
              <a:buClr>
                <a:schemeClr val="dk2"/>
              </a:buClr>
              <a:buSzPct val="100000"/>
              <a:buNone/>
              <a:defRPr sz="4000">
                <a:solidFill>
                  <a:schemeClr val="dk2"/>
                </a:solidFill>
              </a:defRPr>
            </a:lvl5pPr>
            <a:lvl6pPr rtl="0">
              <a:spcBef>
                <a:spcPts val="0"/>
              </a:spcBef>
              <a:buClr>
                <a:schemeClr val="dk2"/>
              </a:buClr>
              <a:buSzPct val="100000"/>
              <a:buNone/>
              <a:defRPr sz="4000">
                <a:solidFill>
                  <a:schemeClr val="dk2"/>
                </a:solidFill>
              </a:defRPr>
            </a:lvl6pPr>
            <a:lvl7pPr rtl="0">
              <a:spcBef>
                <a:spcPts val="0"/>
              </a:spcBef>
              <a:buClr>
                <a:schemeClr val="dk2"/>
              </a:buClr>
              <a:buSzPct val="100000"/>
              <a:buNone/>
              <a:defRPr sz="4000">
                <a:solidFill>
                  <a:schemeClr val="dk2"/>
                </a:solidFill>
              </a:defRPr>
            </a:lvl7pPr>
            <a:lvl8pPr rtl="0">
              <a:spcBef>
                <a:spcPts val="0"/>
              </a:spcBef>
              <a:buClr>
                <a:schemeClr val="dk2"/>
              </a:buClr>
              <a:buSzPct val="100000"/>
              <a:buNone/>
              <a:defRPr sz="4000">
                <a:solidFill>
                  <a:schemeClr val="dk2"/>
                </a:solidFill>
              </a:defRPr>
            </a:lvl8pPr>
            <a:lvl9pPr rtl="0">
              <a:spcBef>
                <a:spcPts val="0"/>
              </a:spcBef>
              <a:buClr>
                <a:schemeClr val="dk2"/>
              </a:buClr>
              <a:buSzPct val="100000"/>
              <a:buNone/>
              <a:defRPr sz="4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3725712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4361"/>
          </a:xfrm>
          <a:prstGeom prst="rect">
            <a:avLst/>
          </a:prstGeom>
        </p:spPr>
        <p:txBody>
          <a:bodyPr vert="horz"/>
          <a:lstStyle>
            <a:lvl1pPr marL="457189" indent="-457189">
              <a:buClr>
                <a:schemeClr val="accent1"/>
              </a:buClr>
              <a:buFont typeface="Lucida Grande"/>
              <a:buChar char="›"/>
              <a:defRPr sz="2667">
                <a:solidFill>
                  <a:schemeClr val="bg1"/>
                </a:solidFill>
                <a:latin typeface="Raleway"/>
                <a:cs typeface="Raleway"/>
              </a:defRPr>
            </a:lvl1pPr>
            <a:lvl2pPr marL="987527" indent="-457189">
              <a:spcBef>
                <a:spcPts val="0"/>
              </a:spcBef>
              <a:buClr>
                <a:schemeClr val="accent1"/>
              </a:buClr>
              <a:buFont typeface="Lucida Grande"/>
              <a:buChar char="›"/>
              <a:defRPr sz="2667">
                <a:solidFill>
                  <a:schemeClr val="bg1"/>
                </a:solidFill>
                <a:latin typeface="Raleway"/>
                <a:cs typeface="Raleway"/>
              </a:defRPr>
            </a:lvl2pPr>
            <a:lvl3pPr marL="1450812" indent="-457189">
              <a:buClr>
                <a:schemeClr val="accent1"/>
              </a:buClr>
              <a:buFont typeface="Lucida Grande"/>
              <a:buChar char="›"/>
              <a:defRPr sz="2667">
                <a:solidFill>
                  <a:schemeClr val="bg1"/>
                </a:solidFill>
                <a:latin typeface="Raleway"/>
                <a:cs typeface="Raleway"/>
              </a:defRPr>
            </a:lvl3pPr>
            <a:lvl4pPr marL="1987246" indent="-457189">
              <a:buClr>
                <a:schemeClr val="accent1"/>
              </a:buClr>
              <a:buFont typeface="Lucida Grande"/>
              <a:buChar char="›"/>
              <a:defRPr sz="2667">
                <a:solidFill>
                  <a:schemeClr val="bg1"/>
                </a:solidFill>
                <a:latin typeface="Raleway"/>
                <a:cs typeface="Raleway"/>
              </a:defRPr>
            </a:lvl4pPr>
            <a:lvl5pPr marL="2438339" indent="-457189">
              <a:buClr>
                <a:schemeClr val="accent1"/>
              </a:buClr>
              <a:buFont typeface="Lucida Grande"/>
              <a:buChar char="›"/>
              <a:defRPr sz="2667">
                <a:solidFill>
                  <a:schemeClr val="bg1"/>
                </a:solidFill>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02CCB1B9-C065-439C-BA4B-82E33D2DF94F}" type="slidenum">
              <a:rPr lang="en-US" smtClean="0"/>
              <a:t>‹#›</a:t>
            </a:fld>
            <a:endParaRPr lang="en-US"/>
          </a:p>
        </p:txBody>
      </p:sp>
      <p:pic>
        <p:nvPicPr>
          <p:cNvPr id="5" name="Picture 4"/>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2345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5" name="Text Placeholder 2"/>
          <p:cNvSpPr>
            <a:spLocks noGrp="1"/>
          </p:cNvSpPr>
          <p:nvPr>
            <p:ph type="body" sz="quarter" idx="11"/>
          </p:nvPr>
        </p:nvSpPr>
        <p:spPr>
          <a:xfrm>
            <a:off x="609601"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2"/>
          </p:nvPr>
        </p:nvSpPr>
        <p:spPr>
          <a:xfrm>
            <a:off x="6282932" y="1122437"/>
            <a:ext cx="5326033" cy="493485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2607163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4259741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6" name="Text Placeholder 2"/>
          <p:cNvSpPr>
            <a:spLocks noGrp="1"/>
          </p:cNvSpPr>
          <p:nvPr>
            <p:ph type="body" sz="quarter" idx="11"/>
          </p:nvPr>
        </p:nvSpPr>
        <p:spPr>
          <a:xfrm>
            <a:off x="609600" y="2051354"/>
            <a:ext cx="10005181" cy="445021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543212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4"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7" name="Text Placeholder 2"/>
          <p:cNvSpPr>
            <a:spLocks noGrp="1"/>
          </p:cNvSpPr>
          <p:nvPr>
            <p:ph type="body" sz="quarter" idx="12"/>
          </p:nvPr>
        </p:nvSpPr>
        <p:spPr>
          <a:xfrm>
            <a:off x="609600"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5707741" y="2051354"/>
            <a:ext cx="4934859" cy="443169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2403351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609600" y="2051353"/>
            <a:ext cx="10033000" cy="4506744"/>
          </a:xfrm>
          <a:prstGeom prst="rect">
            <a:avLst/>
          </a:prstGeom>
        </p:spPr>
        <p:txBody>
          <a:bodyPr lIns="91425" tIns="91425" rIns="91425" bIns="91425" anchor="t" anchorCtr="0"/>
          <a:lstStyle>
            <a:lvl1pPr>
              <a:lnSpc>
                <a:spcPct val="100000"/>
              </a:lnSpc>
              <a:spcBef>
                <a:spcPts val="0"/>
              </a:spcBef>
              <a:defRPr sz="2667">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609600" y="1083735"/>
            <a:ext cx="10033000" cy="967619"/>
          </a:xfrm>
          <a:prstGeom prst="rect">
            <a:avLst/>
          </a:prstGeom>
        </p:spPr>
        <p:txBody>
          <a:bodyPr vert="horz" anchor="b"/>
          <a:lstStyle>
            <a:lvl1pPr marL="0" marR="0" indent="0" algn="l" defTabSz="1219170" rtl="0" eaLnBrk="1" fontAlgn="auto" latinLnBrk="0" hangingPunct="1">
              <a:lnSpc>
                <a:spcPct val="100000"/>
              </a:lnSpc>
              <a:spcBef>
                <a:spcPts val="0"/>
              </a:spcBef>
              <a:spcAft>
                <a:spcPts val="0"/>
              </a:spcAft>
              <a:buClrTx/>
              <a:buSzTx/>
              <a:buFontTx/>
              <a:buNone/>
              <a:tabLst/>
              <a:defRPr sz="2667"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6925463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4961095" y="1304333"/>
            <a:ext cx="0" cy="46020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733440" y="1299468"/>
            <a:ext cx="4114333" cy="4606867"/>
          </a:xfrm>
          <a:prstGeom prst="rect">
            <a:avLst/>
          </a:prstGeom>
        </p:spPr>
        <p:txBody>
          <a:bodyPr lIns="91425" tIns="91425" rIns="91425" bIns="91425" anchor="ctr" anchorCtr="0"/>
          <a:lstStyle>
            <a:lvl1pPr rtl="0">
              <a:lnSpc>
                <a:spcPct val="110000"/>
              </a:lnSpc>
              <a:spcBef>
                <a:spcPts val="0"/>
              </a:spcBef>
              <a:buClr>
                <a:srgbClr val="E62032"/>
              </a:buClr>
              <a:defRPr sz="2667">
                <a:solidFill>
                  <a:schemeClr val="accent1"/>
                </a:solidFill>
                <a:latin typeface="Raleway"/>
                <a:ea typeface="Raleway"/>
                <a:cs typeface="Raleway"/>
              </a:defRPr>
            </a:lvl1pPr>
            <a:lvl2pPr rtl="0">
              <a:spcBef>
                <a:spcPts val="0"/>
              </a:spcBef>
              <a:buClr>
                <a:srgbClr val="E62032"/>
              </a:buClr>
              <a:buSzPct val="100000"/>
              <a:defRPr sz="4000">
                <a:solidFill>
                  <a:srgbClr val="E62032"/>
                </a:solidFill>
              </a:defRPr>
            </a:lvl2pPr>
            <a:lvl3pPr rtl="0">
              <a:spcBef>
                <a:spcPts val="0"/>
              </a:spcBef>
              <a:buClr>
                <a:srgbClr val="E62032"/>
              </a:buClr>
              <a:buSzPct val="100000"/>
              <a:defRPr sz="4000">
                <a:solidFill>
                  <a:srgbClr val="E62032"/>
                </a:solidFill>
              </a:defRPr>
            </a:lvl3pPr>
            <a:lvl4pPr rtl="0">
              <a:spcBef>
                <a:spcPts val="0"/>
              </a:spcBef>
              <a:buClr>
                <a:srgbClr val="E62032"/>
              </a:buClr>
              <a:buSzPct val="100000"/>
              <a:defRPr sz="4000">
                <a:solidFill>
                  <a:srgbClr val="E62032"/>
                </a:solidFill>
              </a:defRPr>
            </a:lvl4pPr>
            <a:lvl5pPr rtl="0">
              <a:spcBef>
                <a:spcPts val="0"/>
              </a:spcBef>
              <a:buClr>
                <a:srgbClr val="E62032"/>
              </a:buClr>
              <a:buSzPct val="100000"/>
              <a:defRPr sz="4000">
                <a:solidFill>
                  <a:srgbClr val="E62032"/>
                </a:solidFill>
              </a:defRPr>
            </a:lvl5pPr>
            <a:lvl6pPr rtl="0">
              <a:spcBef>
                <a:spcPts val="0"/>
              </a:spcBef>
              <a:buClr>
                <a:srgbClr val="E62032"/>
              </a:buClr>
              <a:buSzPct val="100000"/>
              <a:defRPr sz="4000">
                <a:solidFill>
                  <a:srgbClr val="E62032"/>
                </a:solidFill>
              </a:defRPr>
            </a:lvl6pPr>
            <a:lvl7pPr rtl="0">
              <a:spcBef>
                <a:spcPts val="0"/>
              </a:spcBef>
              <a:buClr>
                <a:srgbClr val="E62032"/>
              </a:buClr>
              <a:buSzPct val="100000"/>
              <a:defRPr sz="4000">
                <a:solidFill>
                  <a:srgbClr val="E62032"/>
                </a:solidFill>
              </a:defRPr>
            </a:lvl7pPr>
            <a:lvl8pPr rtl="0">
              <a:spcBef>
                <a:spcPts val="0"/>
              </a:spcBef>
              <a:buClr>
                <a:srgbClr val="E62032"/>
              </a:buClr>
              <a:buSzPct val="100000"/>
              <a:defRPr sz="4000">
                <a:solidFill>
                  <a:srgbClr val="E62032"/>
                </a:solidFill>
              </a:defRPr>
            </a:lvl8pPr>
            <a:lvl9pPr>
              <a:spcBef>
                <a:spcPts val="0"/>
              </a:spcBef>
              <a:buClr>
                <a:srgbClr val="E62032"/>
              </a:buClr>
              <a:buSzPct val="100000"/>
              <a:defRPr sz="4000">
                <a:solidFill>
                  <a:srgbClr val="E62032"/>
                </a:solidFill>
              </a:defRPr>
            </a:lvl9pPr>
          </a:lstStyle>
          <a:p>
            <a:pPr lvl="0"/>
            <a:r>
              <a:rPr lang="en-US"/>
              <a:t>Edit Master text styles</a:t>
            </a:r>
          </a:p>
        </p:txBody>
      </p:sp>
      <p:sp>
        <p:nvSpPr>
          <p:cNvPr id="255" name="Shape 255"/>
          <p:cNvSpPr txBox="1">
            <a:spLocks noGrp="1"/>
          </p:cNvSpPr>
          <p:nvPr>
            <p:ph type="body" idx="2"/>
          </p:nvPr>
        </p:nvSpPr>
        <p:spPr>
          <a:xfrm>
            <a:off x="5205792" y="1299467"/>
            <a:ext cx="6260075" cy="4606868"/>
          </a:xfrm>
          <a:prstGeom prst="rect">
            <a:avLst/>
          </a:prstGeom>
        </p:spPr>
        <p:txBody>
          <a:bodyPr lIns="91425" tIns="91425" rIns="91425" bIns="91425" anchor="ctr" anchorCtr="0"/>
          <a:lstStyle>
            <a:lvl1pPr rtl="0">
              <a:lnSpc>
                <a:spcPct val="110000"/>
              </a:lnSpc>
              <a:spcBef>
                <a:spcPts val="0"/>
              </a:spcBef>
              <a:buClr>
                <a:srgbClr val="666666"/>
              </a:buClr>
              <a:buSzPct val="100000"/>
              <a:defRPr sz="1867">
                <a:solidFill>
                  <a:srgbClr val="292D31"/>
                </a:solidFill>
                <a:latin typeface="Raleway"/>
                <a:ea typeface="Raleway"/>
                <a:cs typeface="Raleway"/>
              </a:defRPr>
            </a:lvl1pPr>
            <a:lvl2pPr rtl="0">
              <a:spcBef>
                <a:spcPts val="0"/>
              </a:spcBef>
              <a:buClr>
                <a:srgbClr val="666666"/>
              </a:buClr>
              <a:buSzPct val="100000"/>
              <a:defRPr sz="1867">
                <a:solidFill>
                  <a:srgbClr val="666666"/>
                </a:solidFill>
              </a:defRPr>
            </a:lvl2pPr>
            <a:lvl3pPr rtl="0">
              <a:spcBef>
                <a:spcPts val="0"/>
              </a:spcBef>
              <a:buClr>
                <a:srgbClr val="666666"/>
              </a:buClr>
              <a:buSzPct val="100000"/>
              <a:defRPr sz="1867">
                <a:solidFill>
                  <a:srgbClr val="666666"/>
                </a:solidFill>
              </a:defRPr>
            </a:lvl3pPr>
            <a:lvl4pPr rtl="0">
              <a:spcBef>
                <a:spcPts val="0"/>
              </a:spcBef>
              <a:buClr>
                <a:srgbClr val="666666"/>
              </a:buClr>
              <a:buSzPct val="100000"/>
              <a:defRPr sz="1867">
                <a:solidFill>
                  <a:srgbClr val="666666"/>
                </a:solidFill>
              </a:defRPr>
            </a:lvl4pPr>
            <a:lvl5pPr rtl="0">
              <a:spcBef>
                <a:spcPts val="0"/>
              </a:spcBef>
              <a:buClr>
                <a:srgbClr val="666666"/>
              </a:buClr>
              <a:buSzPct val="100000"/>
              <a:defRPr sz="1867">
                <a:solidFill>
                  <a:srgbClr val="666666"/>
                </a:solidFill>
              </a:defRPr>
            </a:lvl5pPr>
            <a:lvl6pPr rtl="0">
              <a:spcBef>
                <a:spcPts val="0"/>
              </a:spcBef>
              <a:buClr>
                <a:srgbClr val="666666"/>
              </a:buClr>
              <a:buSzPct val="100000"/>
              <a:defRPr sz="1867">
                <a:solidFill>
                  <a:srgbClr val="666666"/>
                </a:solidFill>
              </a:defRPr>
            </a:lvl6pPr>
            <a:lvl7pPr rtl="0">
              <a:spcBef>
                <a:spcPts val="0"/>
              </a:spcBef>
              <a:buClr>
                <a:srgbClr val="666666"/>
              </a:buClr>
              <a:buSzPct val="100000"/>
              <a:defRPr sz="1867">
                <a:solidFill>
                  <a:srgbClr val="666666"/>
                </a:solidFill>
              </a:defRPr>
            </a:lvl7pPr>
            <a:lvl8pPr rtl="0">
              <a:spcBef>
                <a:spcPts val="0"/>
              </a:spcBef>
              <a:buClr>
                <a:srgbClr val="666666"/>
              </a:buClr>
              <a:buSzPct val="100000"/>
              <a:defRPr sz="1867">
                <a:solidFill>
                  <a:srgbClr val="666666"/>
                </a:solidFill>
              </a:defRPr>
            </a:lvl8pPr>
            <a:lvl9pPr>
              <a:spcBef>
                <a:spcPts val="0"/>
              </a:spcBef>
              <a:buClr>
                <a:srgbClr val="666666"/>
              </a:buClr>
              <a:buSzPct val="100000"/>
              <a:defRPr sz="1867">
                <a:solidFill>
                  <a:srgbClr val="666666"/>
                </a:solidFill>
              </a:defRPr>
            </a:lvl9pPr>
          </a:lstStyle>
          <a:p>
            <a:pPr lvl="0"/>
            <a:r>
              <a:rPr lang="en-US"/>
              <a:t>Edit Master text styles</a:t>
            </a:r>
          </a:p>
        </p:txBody>
      </p:sp>
      <p:sp>
        <p:nvSpPr>
          <p:cNvPr id="6"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688971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2626651" y="1338459"/>
            <a:ext cx="6938700" cy="5008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640253" y="1949167"/>
            <a:ext cx="5255199" cy="4678400"/>
          </a:xfrm>
          <a:prstGeom prst="rect">
            <a:avLst/>
          </a:prstGeom>
        </p:spPr>
        <p:txBody>
          <a:bodyPr lIns="91425" tIns="91425" rIns="91425" bIns="91425" anchor="t" anchorCtr="0"/>
          <a:lstStyle>
            <a:lvl1pPr algn="r" rtl="0">
              <a:spcBef>
                <a:spcPts val="0"/>
              </a:spcBef>
              <a:buClr>
                <a:srgbClr val="666666"/>
              </a:buClr>
              <a:buSzPct val="100000"/>
              <a:defRPr sz="1867">
                <a:solidFill>
                  <a:srgbClr val="292D31"/>
                </a:solidFill>
                <a:latin typeface="Raleway"/>
                <a:ea typeface="Raleway"/>
                <a:cs typeface="Raleway"/>
              </a:defRPr>
            </a:lvl1pPr>
            <a:lvl2pPr algn="r" rtl="0">
              <a:spcBef>
                <a:spcPts val="0"/>
              </a:spcBef>
              <a:buClr>
                <a:srgbClr val="666666"/>
              </a:buClr>
              <a:buSzPct val="100000"/>
              <a:defRPr sz="1867">
                <a:solidFill>
                  <a:srgbClr val="666666"/>
                </a:solidFill>
              </a:defRPr>
            </a:lvl2pPr>
            <a:lvl3pPr algn="r" rtl="0">
              <a:spcBef>
                <a:spcPts val="0"/>
              </a:spcBef>
              <a:buClr>
                <a:srgbClr val="666666"/>
              </a:buClr>
              <a:buSzPct val="100000"/>
              <a:defRPr sz="1867">
                <a:solidFill>
                  <a:srgbClr val="666666"/>
                </a:solidFill>
              </a:defRPr>
            </a:lvl3pPr>
            <a:lvl4pPr algn="r" rtl="0">
              <a:spcBef>
                <a:spcPts val="0"/>
              </a:spcBef>
              <a:buClr>
                <a:srgbClr val="666666"/>
              </a:buClr>
              <a:buSzPct val="100000"/>
              <a:defRPr sz="1867">
                <a:solidFill>
                  <a:srgbClr val="666666"/>
                </a:solidFill>
              </a:defRPr>
            </a:lvl4pPr>
            <a:lvl5pPr algn="r" rtl="0">
              <a:spcBef>
                <a:spcPts val="0"/>
              </a:spcBef>
              <a:buClr>
                <a:srgbClr val="666666"/>
              </a:buClr>
              <a:buSzPct val="100000"/>
              <a:defRPr sz="1867">
                <a:solidFill>
                  <a:srgbClr val="666666"/>
                </a:solidFill>
              </a:defRPr>
            </a:lvl5pPr>
            <a:lvl6pPr algn="r" rtl="0">
              <a:spcBef>
                <a:spcPts val="0"/>
              </a:spcBef>
              <a:buClr>
                <a:srgbClr val="666666"/>
              </a:buClr>
              <a:buSzPct val="100000"/>
              <a:defRPr sz="1867">
                <a:solidFill>
                  <a:srgbClr val="666666"/>
                </a:solidFill>
              </a:defRPr>
            </a:lvl6pPr>
            <a:lvl7pPr algn="r" rtl="0">
              <a:spcBef>
                <a:spcPts val="0"/>
              </a:spcBef>
              <a:buClr>
                <a:srgbClr val="666666"/>
              </a:buClr>
              <a:buSzPct val="100000"/>
              <a:defRPr sz="1867">
                <a:solidFill>
                  <a:srgbClr val="666666"/>
                </a:solidFill>
              </a:defRPr>
            </a:lvl7pPr>
            <a:lvl8pPr algn="r" rtl="0">
              <a:spcBef>
                <a:spcPts val="0"/>
              </a:spcBef>
              <a:buClr>
                <a:srgbClr val="666666"/>
              </a:buClr>
              <a:buSzPct val="100000"/>
              <a:defRPr sz="1867">
                <a:solidFill>
                  <a:srgbClr val="666666"/>
                </a:solidFill>
              </a:defRPr>
            </a:lvl8pPr>
            <a:lvl9pPr algn="r" rtl="0">
              <a:spcBef>
                <a:spcPts val="0"/>
              </a:spcBef>
              <a:buClr>
                <a:srgbClr val="666666"/>
              </a:buClr>
              <a:buSzPct val="100000"/>
              <a:defRPr sz="1867">
                <a:solidFill>
                  <a:srgbClr val="666666"/>
                </a:solidFill>
              </a:defRPr>
            </a:lvl9pPr>
          </a:lstStyle>
          <a:p>
            <a:pPr lvl="0"/>
            <a:r>
              <a:rPr lang="en-US"/>
              <a:t>Edit Master text styles</a:t>
            </a:r>
          </a:p>
        </p:txBody>
      </p:sp>
      <p:sp>
        <p:nvSpPr>
          <p:cNvPr id="262" name="Shape 262"/>
          <p:cNvSpPr txBox="1">
            <a:spLocks noGrp="1"/>
          </p:cNvSpPr>
          <p:nvPr>
            <p:ph type="body" idx="2"/>
          </p:nvPr>
        </p:nvSpPr>
        <p:spPr>
          <a:xfrm>
            <a:off x="6296551" y="1949167"/>
            <a:ext cx="5255199" cy="4678400"/>
          </a:xfrm>
          <a:prstGeom prst="rect">
            <a:avLst/>
          </a:prstGeom>
        </p:spPr>
        <p:txBody>
          <a:bodyPr lIns="91425" tIns="91425" rIns="91425" bIns="91425" anchor="t" anchorCtr="0"/>
          <a:lstStyle>
            <a:lvl1pPr rtl="0">
              <a:spcBef>
                <a:spcPts val="0"/>
              </a:spcBef>
              <a:buClr>
                <a:srgbClr val="E92F40"/>
              </a:buClr>
              <a:buSzPct val="100000"/>
              <a:defRPr sz="1867">
                <a:solidFill>
                  <a:srgbClr val="C11F2F"/>
                </a:solidFill>
                <a:latin typeface="Raleway"/>
                <a:ea typeface="Raleway"/>
                <a:cs typeface="Raleway"/>
              </a:defRPr>
            </a:lvl1pPr>
            <a:lvl2pPr rtl="0">
              <a:spcBef>
                <a:spcPts val="0"/>
              </a:spcBef>
              <a:buClr>
                <a:srgbClr val="E92F40"/>
              </a:buClr>
              <a:buSzPct val="100000"/>
              <a:defRPr sz="1867">
                <a:solidFill>
                  <a:srgbClr val="E92F40"/>
                </a:solidFill>
              </a:defRPr>
            </a:lvl2pPr>
            <a:lvl3pPr rtl="0">
              <a:spcBef>
                <a:spcPts val="0"/>
              </a:spcBef>
              <a:buClr>
                <a:srgbClr val="E92F40"/>
              </a:buClr>
              <a:buSzPct val="100000"/>
              <a:defRPr sz="1867">
                <a:solidFill>
                  <a:srgbClr val="E92F40"/>
                </a:solidFill>
              </a:defRPr>
            </a:lvl3pPr>
            <a:lvl4pPr rtl="0">
              <a:spcBef>
                <a:spcPts val="0"/>
              </a:spcBef>
              <a:buClr>
                <a:srgbClr val="E92F40"/>
              </a:buClr>
              <a:buSzPct val="100000"/>
              <a:defRPr sz="1867">
                <a:solidFill>
                  <a:srgbClr val="E92F40"/>
                </a:solidFill>
              </a:defRPr>
            </a:lvl4pPr>
            <a:lvl5pPr rtl="0">
              <a:spcBef>
                <a:spcPts val="0"/>
              </a:spcBef>
              <a:buClr>
                <a:srgbClr val="E92F40"/>
              </a:buClr>
              <a:buSzPct val="100000"/>
              <a:defRPr sz="1867">
                <a:solidFill>
                  <a:srgbClr val="E92F40"/>
                </a:solidFill>
              </a:defRPr>
            </a:lvl5pPr>
            <a:lvl6pPr rtl="0">
              <a:spcBef>
                <a:spcPts val="0"/>
              </a:spcBef>
              <a:buClr>
                <a:srgbClr val="E92F40"/>
              </a:buClr>
              <a:buSzPct val="100000"/>
              <a:defRPr sz="1867">
                <a:solidFill>
                  <a:srgbClr val="E92F40"/>
                </a:solidFill>
              </a:defRPr>
            </a:lvl6pPr>
            <a:lvl7pPr rtl="0">
              <a:spcBef>
                <a:spcPts val="0"/>
              </a:spcBef>
              <a:buClr>
                <a:srgbClr val="E92F40"/>
              </a:buClr>
              <a:buSzPct val="100000"/>
              <a:defRPr sz="1867">
                <a:solidFill>
                  <a:srgbClr val="E92F40"/>
                </a:solidFill>
              </a:defRPr>
            </a:lvl7pPr>
            <a:lvl8pPr rtl="0">
              <a:spcBef>
                <a:spcPts val="0"/>
              </a:spcBef>
              <a:buClr>
                <a:srgbClr val="E92F40"/>
              </a:buClr>
              <a:buSzPct val="100000"/>
              <a:defRPr sz="1867">
                <a:solidFill>
                  <a:srgbClr val="E92F40"/>
                </a:solidFill>
              </a:defRPr>
            </a:lvl8pPr>
            <a:lvl9pPr rtl="0">
              <a:spcBef>
                <a:spcPts val="0"/>
              </a:spcBef>
              <a:buClr>
                <a:srgbClr val="E92F40"/>
              </a:buClr>
              <a:buSzPct val="100000"/>
              <a:defRPr sz="1867">
                <a:solidFill>
                  <a:srgbClr val="E92F40"/>
                </a:solidFill>
              </a:defRPr>
            </a:lvl9pPr>
          </a:lstStyle>
          <a:p>
            <a:pPr lvl="0"/>
            <a:r>
              <a:rPr lang="en-US"/>
              <a:t>Edit Master text styles</a:t>
            </a:r>
          </a:p>
        </p:txBody>
      </p:sp>
      <p:sp>
        <p:nvSpPr>
          <p:cNvPr id="8"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10" name="Group 9"/>
          <p:cNvGrpSpPr/>
          <p:nvPr/>
        </p:nvGrpSpPr>
        <p:grpSpPr>
          <a:xfrm>
            <a:off x="2626651" y="1338459"/>
            <a:ext cx="6938700" cy="5008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333" b="1" dirty="0">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4186103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517717"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66" name="Shape 266"/>
          <p:cNvSpPr txBox="1">
            <a:spLocks noGrp="1"/>
          </p:cNvSpPr>
          <p:nvPr>
            <p:ph type="body" idx="2"/>
          </p:nvPr>
        </p:nvSpPr>
        <p:spPr>
          <a:xfrm>
            <a:off x="4292065"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67" name="Shape 267"/>
          <p:cNvSpPr txBox="1">
            <a:spLocks noGrp="1"/>
          </p:cNvSpPr>
          <p:nvPr>
            <p:ph type="body" idx="3"/>
          </p:nvPr>
        </p:nvSpPr>
        <p:spPr>
          <a:xfrm>
            <a:off x="8066413" y="1129069"/>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0" name="Shape 265"/>
          <p:cNvSpPr txBox="1">
            <a:spLocks noGrp="1"/>
          </p:cNvSpPr>
          <p:nvPr>
            <p:ph type="body" idx="11"/>
          </p:nvPr>
        </p:nvSpPr>
        <p:spPr>
          <a:xfrm>
            <a:off x="517717"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11" name="Shape 266"/>
          <p:cNvSpPr txBox="1">
            <a:spLocks noGrp="1"/>
          </p:cNvSpPr>
          <p:nvPr>
            <p:ph type="body" idx="12"/>
          </p:nvPr>
        </p:nvSpPr>
        <p:spPr>
          <a:xfrm>
            <a:off x="4292065"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2" name="Shape 267"/>
          <p:cNvSpPr txBox="1">
            <a:spLocks noGrp="1"/>
          </p:cNvSpPr>
          <p:nvPr>
            <p:ph type="body" idx="13"/>
          </p:nvPr>
        </p:nvSpPr>
        <p:spPr>
          <a:xfrm>
            <a:off x="8066413" y="3577296"/>
            <a:ext cx="3629769" cy="229284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737846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843341" y="1006900"/>
            <a:ext cx="7204867" cy="55992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969659" y="1757978"/>
            <a:ext cx="3053548"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a:spcBef>
                <a:spcPts val="0"/>
              </a:spcBef>
              <a:buSzPct val="100000"/>
              <a:defRPr sz="1867"/>
            </a:lvl9pPr>
          </a:lstStyle>
          <a:p>
            <a:pPr lvl="0"/>
            <a:r>
              <a:rPr lang="en-US"/>
              <a:t>Edit Master text styles</a:t>
            </a:r>
          </a:p>
        </p:txBody>
      </p:sp>
      <p:sp>
        <p:nvSpPr>
          <p:cNvPr id="277" name="Shape 277"/>
          <p:cNvSpPr txBox="1">
            <a:spLocks noGrp="1"/>
          </p:cNvSpPr>
          <p:nvPr>
            <p:ph type="body" idx="2"/>
          </p:nvPr>
        </p:nvSpPr>
        <p:spPr>
          <a:xfrm>
            <a:off x="4572206" y="1757978"/>
            <a:ext cx="3047589"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78" name="Shape 278"/>
          <p:cNvSpPr txBox="1">
            <a:spLocks noGrp="1"/>
          </p:cNvSpPr>
          <p:nvPr>
            <p:ph type="body" idx="3"/>
          </p:nvPr>
        </p:nvSpPr>
        <p:spPr>
          <a:xfrm>
            <a:off x="8174185" y="1757978"/>
            <a:ext cx="3027716" cy="4848189"/>
          </a:xfrm>
          <a:prstGeom prst="rect">
            <a:avLst/>
          </a:prstGeom>
        </p:spPr>
        <p:txBody>
          <a:bodyPr lIns="91425" tIns="91425" rIns="91425" bIns="91425" anchor="t" anchorCtr="0"/>
          <a:lstStyle>
            <a:lvl1pPr rtl="0">
              <a:spcBef>
                <a:spcPts val="0"/>
              </a:spcBef>
              <a:buSzPct val="100000"/>
              <a:defRPr sz="1600">
                <a:solidFill>
                  <a:srgbClr val="292D31"/>
                </a:solidFill>
                <a:latin typeface="Raleway"/>
                <a:ea typeface="Raleway"/>
                <a:cs typeface="Raleway"/>
              </a:defRPr>
            </a:lvl1pPr>
            <a:lvl2pPr rtl="0">
              <a:spcBef>
                <a:spcPts val="0"/>
              </a:spcBef>
              <a:buSzPct val="100000"/>
              <a:defRPr sz="1867"/>
            </a:lvl2pPr>
            <a:lvl3pPr rtl="0">
              <a:spcBef>
                <a:spcPts val="0"/>
              </a:spcBef>
              <a:buSzPct val="100000"/>
              <a:defRPr sz="1867"/>
            </a:lvl3pPr>
            <a:lvl4pPr rtl="0">
              <a:spcBef>
                <a:spcPts val="0"/>
              </a:spcBef>
              <a:buSzPct val="100000"/>
              <a:defRPr sz="1867"/>
            </a:lvl4pPr>
            <a:lvl5pPr rtl="0">
              <a:spcBef>
                <a:spcPts val="0"/>
              </a:spcBef>
              <a:buSzPct val="100000"/>
              <a:defRPr sz="1867"/>
            </a:lvl5pPr>
            <a:lvl6pPr rtl="0">
              <a:spcBef>
                <a:spcPts val="0"/>
              </a:spcBef>
              <a:buSzPct val="100000"/>
              <a:defRPr sz="1867"/>
            </a:lvl6pPr>
            <a:lvl7pPr rtl="0">
              <a:spcBef>
                <a:spcPts val="0"/>
              </a:spcBef>
              <a:buSzPct val="100000"/>
              <a:defRPr sz="1867"/>
            </a:lvl7pPr>
            <a:lvl8pPr rtl="0">
              <a:spcBef>
                <a:spcPts val="0"/>
              </a:spcBef>
              <a:buSzPct val="100000"/>
              <a:defRPr sz="1867"/>
            </a:lvl8pPr>
            <a:lvl9pPr rtl="0">
              <a:spcBef>
                <a:spcPts val="0"/>
              </a:spcBef>
              <a:buSzPct val="100000"/>
              <a:defRPr sz="1867"/>
            </a:lvl9pPr>
          </a:lstStyle>
          <a:p>
            <a:pPr lvl="0"/>
            <a:r>
              <a:rPr lang="en-US"/>
              <a:t>Edit Master text styles</a:t>
            </a:r>
          </a:p>
        </p:txBody>
      </p:sp>
      <p:sp>
        <p:nvSpPr>
          <p:cNvPr id="280" name="Shape 280"/>
          <p:cNvSpPr txBox="1">
            <a:spLocks noGrp="1"/>
          </p:cNvSpPr>
          <p:nvPr>
            <p:ph type="subTitle" idx="5"/>
          </p:nvPr>
        </p:nvSpPr>
        <p:spPr>
          <a:xfrm>
            <a:off x="969659" y="974601"/>
            <a:ext cx="3053548"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dirty="0"/>
          </a:p>
        </p:txBody>
      </p:sp>
      <p:sp>
        <p:nvSpPr>
          <p:cNvPr id="281" name="Shape 281"/>
          <p:cNvSpPr txBox="1">
            <a:spLocks noGrp="1"/>
          </p:cNvSpPr>
          <p:nvPr>
            <p:ph type="subTitle" idx="6"/>
          </p:nvPr>
        </p:nvSpPr>
        <p:spPr>
          <a:xfrm>
            <a:off x="4572206" y="974601"/>
            <a:ext cx="3047589"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282" name="Shape 282"/>
          <p:cNvSpPr txBox="1">
            <a:spLocks noGrp="1"/>
          </p:cNvSpPr>
          <p:nvPr>
            <p:ph type="subTitle" idx="7"/>
          </p:nvPr>
        </p:nvSpPr>
        <p:spPr>
          <a:xfrm>
            <a:off x="8174185" y="974601"/>
            <a:ext cx="3027716" cy="783377"/>
          </a:xfrm>
          <a:prstGeom prst="rect">
            <a:avLst/>
          </a:prstGeom>
        </p:spPr>
        <p:txBody>
          <a:bodyPr lIns="91425" tIns="91425" rIns="91425" bIns="91425" anchor="t" anchorCtr="0"/>
          <a:lstStyle>
            <a:lvl1pPr rtl="0">
              <a:spcBef>
                <a:spcPts val="0"/>
              </a:spcBef>
              <a:buNone/>
              <a:defRPr sz="1867">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dirty="0"/>
          </a:p>
        </p:txBody>
      </p:sp>
      <p:sp>
        <p:nvSpPr>
          <p:cNvPr id="13"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1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15" name="Group 14"/>
          <p:cNvGrpSpPr/>
          <p:nvPr/>
        </p:nvGrpSpPr>
        <p:grpSpPr>
          <a:xfrm>
            <a:off x="843341" y="1006900"/>
            <a:ext cx="7204867" cy="55992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1256416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4397FF7C-888D-44F5-BFB3-047ED05DA306}"/>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2168341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468585" y="40754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468585" y="53625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468585" y="2788372"/>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496867" y="1643434"/>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a:spcBef>
                <a:spcPts val="0"/>
              </a:spcBef>
              <a:buSzPct val="100000"/>
              <a:defRPr sz="2133"/>
            </a:lvl9pPr>
          </a:lstStyle>
          <a:p>
            <a:pPr lvl="0"/>
            <a:r>
              <a:rPr lang="en-US"/>
              <a:t>Edit Master text styles</a:t>
            </a:r>
          </a:p>
        </p:txBody>
      </p:sp>
      <p:sp>
        <p:nvSpPr>
          <p:cNvPr id="295" name="Shape 295"/>
          <p:cNvSpPr txBox="1">
            <a:spLocks noGrp="1"/>
          </p:cNvSpPr>
          <p:nvPr>
            <p:ph type="body" idx="2"/>
          </p:nvPr>
        </p:nvSpPr>
        <p:spPr>
          <a:xfrm>
            <a:off x="496967" y="2953040"/>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6" name="Shape 296"/>
          <p:cNvSpPr txBox="1">
            <a:spLocks noGrp="1"/>
          </p:cNvSpPr>
          <p:nvPr>
            <p:ph type="body" idx="3"/>
          </p:nvPr>
        </p:nvSpPr>
        <p:spPr>
          <a:xfrm>
            <a:off x="496967" y="4240107"/>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7" name="Shape 297"/>
          <p:cNvSpPr txBox="1">
            <a:spLocks noGrp="1"/>
          </p:cNvSpPr>
          <p:nvPr>
            <p:ph type="body" idx="4"/>
          </p:nvPr>
        </p:nvSpPr>
        <p:spPr>
          <a:xfrm>
            <a:off x="497001" y="5535145"/>
            <a:ext cx="1903599" cy="1144799"/>
          </a:xfrm>
          <a:prstGeom prst="rect">
            <a:avLst/>
          </a:prstGeom>
        </p:spPr>
        <p:txBody>
          <a:bodyPr lIns="91425" tIns="91425" rIns="91425" bIns="91425" anchor="ctr" anchorCtr="0"/>
          <a:lstStyle>
            <a:lvl1pPr rtl="0">
              <a:spcBef>
                <a:spcPts val="0"/>
              </a:spcBef>
              <a:buSzPct val="100000"/>
              <a:defRPr sz="1867">
                <a:solidFill>
                  <a:srgbClr val="292D31"/>
                </a:solidFill>
                <a:latin typeface="Raleway"/>
                <a:ea typeface="Raleway"/>
                <a:cs typeface="Raleway"/>
              </a:defRPr>
            </a:lvl1pPr>
            <a:lvl2pPr rtl="0">
              <a:spcBef>
                <a:spcPts val="0"/>
              </a:spcBef>
              <a:buSzPct val="100000"/>
              <a:defRPr sz="2133"/>
            </a:lvl2pPr>
            <a:lvl3pPr rtl="0">
              <a:spcBef>
                <a:spcPts val="0"/>
              </a:spcBef>
              <a:buSzPct val="100000"/>
              <a:defRPr sz="2133"/>
            </a:lvl3pPr>
            <a:lvl4pPr rtl="0">
              <a:spcBef>
                <a:spcPts val="0"/>
              </a:spcBef>
              <a:buSzPct val="100000"/>
              <a:defRPr sz="2133"/>
            </a:lvl4pPr>
            <a:lvl5pPr rtl="0">
              <a:spcBef>
                <a:spcPts val="0"/>
              </a:spcBef>
              <a:buSzPct val="100000"/>
              <a:defRPr sz="2133"/>
            </a:lvl5pPr>
            <a:lvl6pPr rtl="0">
              <a:spcBef>
                <a:spcPts val="0"/>
              </a:spcBef>
              <a:buSzPct val="100000"/>
              <a:defRPr sz="2133"/>
            </a:lvl6pPr>
            <a:lvl7pPr rtl="0">
              <a:spcBef>
                <a:spcPts val="0"/>
              </a:spcBef>
              <a:buSzPct val="100000"/>
              <a:defRPr sz="2133"/>
            </a:lvl7pPr>
            <a:lvl8pPr rtl="0">
              <a:spcBef>
                <a:spcPts val="0"/>
              </a:spcBef>
              <a:buSzPct val="100000"/>
              <a:defRPr sz="2133"/>
            </a:lvl8pPr>
            <a:lvl9pPr rtl="0">
              <a:spcBef>
                <a:spcPts val="0"/>
              </a:spcBef>
              <a:buSzPct val="100000"/>
              <a:defRPr sz="2133"/>
            </a:lvl9pPr>
          </a:lstStyle>
          <a:p>
            <a:pPr lvl="0"/>
            <a:r>
              <a:rPr lang="en-US"/>
              <a:t>Edit Master text styles</a:t>
            </a:r>
          </a:p>
        </p:txBody>
      </p:sp>
      <p:sp>
        <p:nvSpPr>
          <p:cNvPr id="298" name="Shape 298"/>
          <p:cNvSpPr txBox="1">
            <a:spLocks noGrp="1"/>
          </p:cNvSpPr>
          <p:nvPr>
            <p:ph type="body" idx="5"/>
          </p:nvPr>
        </p:nvSpPr>
        <p:spPr>
          <a:xfrm>
            <a:off x="24006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99" name="Shape 299"/>
          <p:cNvSpPr txBox="1">
            <a:spLocks noGrp="1"/>
          </p:cNvSpPr>
          <p:nvPr>
            <p:ph type="body" idx="6"/>
          </p:nvPr>
        </p:nvSpPr>
        <p:spPr>
          <a:xfrm>
            <a:off x="3942317"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0" name="Shape 300"/>
          <p:cNvSpPr txBox="1">
            <a:spLocks noGrp="1"/>
          </p:cNvSpPr>
          <p:nvPr>
            <p:ph type="body" idx="7"/>
          </p:nvPr>
        </p:nvSpPr>
        <p:spPr>
          <a:xfrm>
            <a:off x="54839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1" name="Shape 301"/>
          <p:cNvSpPr txBox="1">
            <a:spLocks noGrp="1"/>
          </p:cNvSpPr>
          <p:nvPr>
            <p:ph type="body" idx="8"/>
          </p:nvPr>
        </p:nvSpPr>
        <p:spPr>
          <a:xfrm>
            <a:off x="7025683"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2" name="Shape 302"/>
          <p:cNvSpPr txBox="1">
            <a:spLocks noGrp="1"/>
          </p:cNvSpPr>
          <p:nvPr>
            <p:ph type="body" idx="9"/>
          </p:nvPr>
        </p:nvSpPr>
        <p:spPr>
          <a:xfrm>
            <a:off x="85673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03" name="Shape 303"/>
          <p:cNvSpPr txBox="1">
            <a:spLocks noGrp="1"/>
          </p:cNvSpPr>
          <p:nvPr>
            <p:ph type="body" idx="13"/>
          </p:nvPr>
        </p:nvSpPr>
        <p:spPr>
          <a:xfrm>
            <a:off x="10109101" y="101446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2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23" name="Slide Number Placeholder 3"/>
          <p:cNvSpPr>
            <a:spLocks noGrp="1"/>
          </p:cNvSpPr>
          <p:nvPr>
            <p:ph type="sldNum" sz="quarter" idx="1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775772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468585" y="20528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468585" y="2578305"/>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468585" y="310193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468585" y="3621923"/>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468585" y="4159089"/>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468585" y="46449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468585" y="5148256"/>
            <a:ext cx="11200000" cy="224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2400600"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3942277"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5483956"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7025633"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8567312"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10108989" y="1023468"/>
            <a:ext cx="0" cy="53548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480967" y="1557700"/>
            <a:ext cx="111604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468585" y="5651556"/>
            <a:ext cx="11200000" cy="224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508950" y="1605200"/>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22" name="Shape 322"/>
          <p:cNvSpPr txBox="1">
            <a:spLocks noGrp="1"/>
          </p:cNvSpPr>
          <p:nvPr>
            <p:ph type="body" idx="2"/>
          </p:nvPr>
        </p:nvSpPr>
        <p:spPr>
          <a:xfrm>
            <a:off x="508950" y="211495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3" name="Shape 323"/>
          <p:cNvSpPr txBox="1">
            <a:spLocks noGrp="1"/>
          </p:cNvSpPr>
          <p:nvPr>
            <p:ph type="body" idx="3"/>
          </p:nvPr>
        </p:nvSpPr>
        <p:spPr>
          <a:xfrm>
            <a:off x="508950" y="2624701"/>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4" name="Shape 324"/>
          <p:cNvSpPr txBox="1">
            <a:spLocks noGrp="1"/>
          </p:cNvSpPr>
          <p:nvPr>
            <p:ph type="body" idx="4"/>
          </p:nvPr>
        </p:nvSpPr>
        <p:spPr>
          <a:xfrm>
            <a:off x="508950" y="3134452"/>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5" name="Shape 325"/>
          <p:cNvSpPr txBox="1">
            <a:spLocks noGrp="1"/>
          </p:cNvSpPr>
          <p:nvPr>
            <p:ph type="body" idx="5"/>
          </p:nvPr>
        </p:nvSpPr>
        <p:spPr>
          <a:xfrm>
            <a:off x="508950" y="3644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6" name="Shape 326"/>
          <p:cNvSpPr txBox="1">
            <a:spLocks noGrp="1"/>
          </p:cNvSpPr>
          <p:nvPr>
            <p:ph type="body" idx="6"/>
          </p:nvPr>
        </p:nvSpPr>
        <p:spPr>
          <a:xfrm>
            <a:off x="508950" y="5173455"/>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7" name="Shape 327"/>
          <p:cNvSpPr txBox="1">
            <a:spLocks noGrp="1"/>
          </p:cNvSpPr>
          <p:nvPr>
            <p:ph type="body" idx="7"/>
          </p:nvPr>
        </p:nvSpPr>
        <p:spPr>
          <a:xfrm>
            <a:off x="508950" y="568320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8" name="Shape 328"/>
          <p:cNvSpPr txBox="1">
            <a:spLocks noGrp="1"/>
          </p:cNvSpPr>
          <p:nvPr>
            <p:ph type="body" idx="8"/>
          </p:nvPr>
        </p:nvSpPr>
        <p:spPr>
          <a:xfrm>
            <a:off x="508950" y="4663704"/>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29" name="Shape 329"/>
          <p:cNvSpPr txBox="1">
            <a:spLocks noGrp="1"/>
          </p:cNvSpPr>
          <p:nvPr>
            <p:ph type="body" idx="9"/>
          </p:nvPr>
        </p:nvSpPr>
        <p:spPr>
          <a:xfrm>
            <a:off x="508950" y="4153953"/>
            <a:ext cx="1865599" cy="447600"/>
          </a:xfrm>
          <a:prstGeom prst="rect">
            <a:avLst/>
          </a:prstGeom>
        </p:spPr>
        <p:txBody>
          <a:bodyPr lIns="91425" tIns="91425" rIns="91425" bIns="91425" anchor="ctr" anchorCtr="0"/>
          <a:lstStyle>
            <a:lvl1pPr rtl="0">
              <a:spcBef>
                <a:spcPts val="0"/>
              </a:spcBef>
              <a:buSzPct val="100000"/>
              <a:defRPr sz="1333">
                <a:solidFill>
                  <a:srgbClr val="292D3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rtl="0">
              <a:spcBef>
                <a:spcPts val="0"/>
              </a:spcBef>
              <a:buSzPct val="100000"/>
              <a:defRPr sz="1333"/>
            </a:lvl9pPr>
          </a:lstStyle>
          <a:p>
            <a:pPr lvl="0"/>
            <a:r>
              <a:rPr lang="en-US"/>
              <a:t>Edit Master text styles</a:t>
            </a:r>
          </a:p>
        </p:txBody>
      </p:sp>
      <p:sp>
        <p:nvSpPr>
          <p:cNvPr id="330" name="Shape 330"/>
          <p:cNvSpPr txBox="1">
            <a:spLocks noGrp="1"/>
          </p:cNvSpPr>
          <p:nvPr>
            <p:ph type="body" idx="13"/>
          </p:nvPr>
        </p:nvSpPr>
        <p:spPr>
          <a:xfrm>
            <a:off x="70256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1" name="Shape 331"/>
          <p:cNvSpPr txBox="1">
            <a:spLocks noGrp="1"/>
          </p:cNvSpPr>
          <p:nvPr>
            <p:ph type="body" idx="14"/>
          </p:nvPr>
        </p:nvSpPr>
        <p:spPr>
          <a:xfrm>
            <a:off x="85672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2" name="Shape 332"/>
          <p:cNvSpPr txBox="1">
            <a:spLocks noGrp="1"/>
          </p:cNvSpPr>
          <p:nvPr>
            <p:ph type="body" idx="15"/>
          </p:nvPr>
        </p:nvSpPr>
        <p:spPr>
          <a:xfrm>
            <a:off x="10109083"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3" name="Shape 333"/>
          <p:cNvSpPr txBox="1">
            <a:spLocks noGrp="1"/>
          </p:cNvSpPr>
          <p:nvPr>
            <p:ph type="body" idx="16"/>
          </p:nvPr>
        </p:nvSpPr>
        <p:spPr>
          <a:xfrm>
            <a:off x="54839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4" name="Shape 334"/>
          <p:cNvSpPr txBox="1">
            <a:spLocks noGrp="1"/>
          </p:cNvSpPr>
          <p:nvPr>
            <p:ph type="body" idx="17"/>
          </p:nvPr>
        </p:nvSpPr>
        <p:spPr>
          <a:xfrm>
            <a:off x="3942367"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35" name="Shape 335"/>
          <p:cNvSpPr txBox="1">
            <a:spLocks noGrp="1"/>
          </p:cNvSpPr>
          <p:nvPr>
            <p:ph type="body" idx="18"/>
          </p:nvPr>
        </p:nvSpPr>
        <p:spPr>
          <a:xfrm>
            <a:off x="2400550" y="1008681"/>
            <a:ext cx="1541599" cy="5343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467">
                <a:solidFill>
                  <a:schemeClr val="accent1"/>
                </a:solidFill>
                <a:latin typeface="Raleway"/>
                <a:ea typeface="Raleway"/>
                <a:cs typeface="Raleway"/>
              </a:defRPr>
            </a:lvl1pPr>
            <a:lvl2pPr algn="ctr" rtl="0">
              <a:spcBef>
                <a:spcPts val="0"/>
              </a:spcBef>
              <a:buClr>
                <a:srgbClr val="E2102C"/>
              </a:buClr>
              <a:buSzPct val="100000"/>
              <a:defRPr sz="1600">
                <a:solidFill>
                  <a:srgbClr val="E2102C"/>
                </a:solidFill>
              </a:defRPr>
            </a:lvl2pPr>
            <a:lvl3pPr algn="ctr" rtl="0">
              <a:spcBef>
                <a:spcPts val="0"/>
              </a:spcBef>
              <a:buClr>
                <a:srgbClr val="E2102C"/>
              </a:buClr>
              <a:buSzPct val="100000"/>
              <a:defRPr sz="1600">
                <a:solidFill>
                  <a:srgbClr val="E2102C"/>
                </a:solidFill>
              </a:defRPr>
            </a:lvl3pPr>
            <a:lvl4pPr algn="ctr" rtl="0">
              <a:spcBef>
                <a:spcPts val="0"/>
              </a:spcBef>
              <a:buClr>
                <a:srgbClr val="E2102C"/>
              </a:buClr>
              <a:buSzPct val="100000"/>
              <a:defRPr sz="1600">
                <a:solidFill>
                  <a:srgbClr val="E2102C"/>
                </a:solidFill>
              </a:defRPr>
            </a:lvl4pPr>
            <a:lvl5pPr algn="ctr" rtl="0">
              <a:spcBef>
                <a:spcPts val="0"/>
              </a:spcBef>
              <a:buClr>
                <a:srgbClr val="E2102C"/>
              </a:buClr>
              <a:buSzPct val="100000"/>
              <a:defRPr sz="1600">
                <a:solidFill>
                  <a:srgbClr val="E2102C"/>
                </a:solidFill>
              </a:defRPr>
            </a:lvl5pPr>
            <a:lvl6pPr algn="ctr" rtl="0">
              <a:spcBef>
                <a:spcPts val="0"/>
              </a:spcBef>
              <a:buClr>
                <a:srgbClr val="E2102C"/>
              </a:buClr>
              <a:buSzPct val="100000"/>
              <a:defRPr sz="1600">
                <a:solidFill>
                  <a:srgbClr val="E2102C"/>
                </a:solidFill>
              </a:defRPr>
            </a:lvl6pPr>
            <a:lvl7pPr algn="ctr" rtl="0">
              <a:spcBef>
                <a:spcPts val="0"/>
              </a:spcBef>
              <a:buClr>
                <a:srgbClr val="E2102C"/>
              </a:buClr>
              <a:buSzPct val="100000"/>
              <a:defRPr sz="1600">
                <a:solidFill>
                  <a:srgbClr val="E2102C"/>
                </a:solidFill>
              </a:defRPr>
            </a:lvl7pPr>
            <a:lvl8pPr algn="ctr" rtl="0">
              <a:spcBef>
                <a:spcPts val="0"/>
              </a:spcBef>
              <a:buClr>
                <a:srgbClr val="E2102C"/>
              </a:buClr>
              <a:buSzPct val="100000"/>
              <a:defRPr sz="1600">
                <a:solidFill>
                  <a:srgbClr val="E2102C"/>
                </a:solidFill>
              </a:defRPr>
            </a:lvl8pPr>
            <a:lvl9pPr algn="ctr" rtl="0">
              <a:spcBef>
                <a:spcPts val="0"/>
              </a:spcBef>
              <a:buClr>
                <a:srgbClr val="E2102C"/>
              </a:buClr>
              <a:buSzPct val="100000"/>
              <a:defRPr sz="1600">
                <a:solidFill>
                  <a:srgbClr val="E2102C"/>
                </a:solidFill>
              </a:defRPr>
            </a:lvl9pPr>
          </a:lstStyle>
          <a:p>
            <a:pPr lvl="0"/>
            <a:r>
              <a:rPr lang="en-US"/>
              <a:t>Edit Master text styles</a:t>
            </a:r>
          </a:p>
        </p:txBody>
      </p:sp>
      <p:sp>
        <p:nvSpPr>
          <p:cNvPr id="34"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3" name="Slide Number Placeholder 3"/>
          <p:cNvSpPr>
            <a:spLocks noGrp="1"/>
          </p:cNvSpPr>
          <p:nvPr>
            <p:ph type="sldNum" sz="quarter" idx="19"/>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975224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1147534"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a:spcBef>
                <a:spcPts val="0"/>
              </a:spcBef>
              <a:buClr>
                <a:schemeClr val="dk2"/>
              </a:buClr>
              <a:buSzPct val="100000"/>
              <a:defRPr sz="1867">
                <a:solidFill>
                  <a:schemeClr val="dk2"/>
                </a:solidFill>
              </a:defRPr>
            </a:lvl9pPr>
          </a:lstStyle>
          <a:p>
            <a:pPr lvl="0"/>
            <a:r>
              <a:rPr lang="en-US"/>
              <a:t>Edit Master text styles</a:t>
            </a:r>
          </a:p>
        </p:txBody>
      </p:sp>
      <p:sp>
        <p:nvSpPr>
          <p:cNvPr id="339" name="Shape 339"/>
          <p:cNvSpPr txBox="1">
            <a:spLocks noGrp="1"/>
          </p:cNvSpPr>
          <p:nvPr>
            <p:ph type="body" idx="2"/>
          </p:nvPr>
        </p:nvSpPr>
        <p:spPr>
          <a:xfrm>
            <a:off x="4599401"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0" name="Shape 340"/>
          <p:cNvSpPr txBox="1">
            <a:spLocks noGrp="1"/>
          </p:cNvSpPr>
          <p:nvPr>
            <p:ph type="body" idx="3"/>
          </p:nvPr>
        </p:nvSpPr>
        <p:spPr>
          <a:xfrm>
            <a:off x="8051267" y="1968301"/>
            <a:ext cx="3038399" cy="38027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867">
                <a:solidFill>
                  <a:schemeClr val="tx1"/>
                </a:solidFill>
                <a:latin typeface="Raleway"/>
                <a:ea typeface="Raleway"/>
                <a:cs typeface="Raleway"/>
              </a:defRPr>
            </a:lvl1pPr>
            <a:lvl2pPr rtl="0">
              <a:spcBef>
                <a:spcPts val="0"/>
              </a:spcBef>
              <a:buClr>
                <a:schemeClr val="dk2"/>
              </a:buClr>
              <a:buSzPct val="100000"/>
              <a:defRPr sz="1867">
                <a:solidFill>
                  <a:schemeClr val="dk2"/>
                </a:solidFill>
              </a:defRPr>
            </a:lvl2pPr>
            <a:lvl3pPr rtl="0">
              <a:spcBef>
                <a:spcPts val="0"/>
              </a:spcBef>
              <a:buClr>
                <a:schemeClr val="dk2"/>
              </a:buClr>
              <a:buSzPct val="100000"/>
              <a:defRPr sz="1867">
                <a:solidFill>
                  <a:schemeClr val="dk2"/>
                </a:solidFill>
              </a:defRPr>
            </a:lvl3pPr>
            <a:lvl4pPr rtl="0">
              <a:spcBef>
                <a:spcPts val="0"/>
              </a:spcBef>
              <a:buClr>
                <a:schemeClr val="dk2"/>
              </a:buClr>
              <a:buSzPct val="100000"/>
              <a:defRPr sz="1867">
                <a:solidFill>
                  <a:schemeClr val="dk2"/>
                </a:solidFill>
              </a:defRPr>
            </a:lvl4pPr>
            <a:lvl5pPr rtl="0">
              <a:spcBef>
                <a:spcPts val="0"/>
              </a:spcBef>
              <a:buClr>
                <a:schemeClr val="dk2"/>
              </a:buClr>
              <a:buSzPct val="100000"/>
              <a:defRPr sz="1867">
                <a:solidFill>
                  <a:schemeClr val="dk2"/>
                </a:solidFill>
              </a:defRPr>
            </a:lvl5pPr>
            <a:lvl6pPr rtl="0">
              <a:spcBef>
                <a:spcPts val="0"/>
              </a:spcBef>
              <a:buClr>
                <a:schemeClr val="dk2"/>
              </a:buClr>
              <a:buSzPct val="100000"/>
              <a:defRPr sz="1867">
                <a:solidFill>
                  <a:schemeClr val="dk2"/>
                </a:solidFill>
              </a:defRPr>
            </a:lvl6pPr>
            <a:lvl7pPr rtl="0">
              <a:spcBef>
                <a:spcPts val="0"/>
              </a:spcBef>
              <a:buClr>
                <a:schemeClr val="dk2"/>
              </a:buClr>
              <a:buSzPct val="100000"/>
              <a:defRPr sz="1867">
                <a:solidFill>
                  <a:schemeClr val="dk2"/>
                </a:solidFill>
              </a:defRPr>
            </a:lvl7pPr>
            <a:lvl8pPr rtl="0">
              <a:spcBef>
                <a:spcPts val="0"/>
              </a:spcBef>
              <a:buClr>
                <a:schemeClr val="dk2"/>
              </a:buClr>
              <a:buSzPct val="100000"/>
              <a:defRPr sz="1867">
                <a:solidFill>
                  <a:schemeClr val="dk2"/>
                </a:solidFill>
              </a:defRPr>
            </a:lvl8pPr>
            <a:lvl9pPr rtl="0">
              <a:spcBef>
                <a:spcPts val="0"/>
              </a:spcBef>
              <a:buClr>
                <a:schemeClr val="dk2"/>
              </a:buClr>
              <a:buSzPct val="100000"/>
              <a:defRPr sz="1867">
                <a:solidFill>
                  <a:schemeClr val="dk2"/>
                </a:solidFill>
              </a:defRPr>
            </a:lvl9pPr>
          </a:lstStyle>
          <a:p>
            <a:pPr lvl="0"/>
            <a:r>
              <a:rPr lang="en-US"/>
              <a:t>Edit Master text styles</a:t>
            </a:r>
          </a:p>
        </p:txBody>
      </p:sp>
      <p:sp>
        <p:nvSpPr>
          <p:cNvPr id="341" name="Shape 341"/>
          <p:cNvSpPr txBox="1">
            <a:spLocks noGrp="1"/>
          </p:cNvSpPr>
          <p:nvPr>
            <p:ph type="body" idx="4" hasCustomPrompt="1"/>
          </p:nvPr>
        </p:nvSpPr>
        <p:spPr>
          <a:xfrm>
            <a:off x="1147534" y="12540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867"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dirty="0"/>
              <a:t>CLICK TO EDIT MASTER TEXT STYLES</a:t>
            </a:r>
          </a:p>
        </p:txBody>
      </p:sp>
      <p:sp>
        <p:nvSpPr>
          <p:cNvPr id="342" name="Shape 342"/>
          <p:cNvSpPr txBox="1">
            <a:spLocks noGrp="1"/>
          </p:cNvSpPr>
          <p:nvPr>
            <p:ph type="body" idx="5" hasCustomPrompt="1"/>
          </p:nvPr>
        </p:nvSpPr>
        <p:spPr>
          <a:xfrm>
            <a:off x="4599401"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dirty="0"/>
              <a:t>CLICK TO EDIT MASTER TEXT STYLES</a:t>
            </a:r>
          </a:p>
        </p:txBody>
      </p:sp>
      <p:sp>
        <p:nvSpPr>
          <p:cNvPr id="343" name="Shape 343"/>
          <p:cNvSpPr txBox="1">
            <a:spLocks noGrp="1"/>
          </p:cNvSpPr>
          <p:nvPr>
            <p:ph type="body" idx="6" hasCustomPrompt="1"/>
          </p:nvPr>
        </p:nvSpPr>
        <p:spPr>
          <a:xfrm>
            <a:off x="8051267" y="1261862"/>
            <a:ext cx="3038399" cy="61803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867"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dirty="0"/>
              <a:t>CLICK TO EDIT MASTER TEXT STYLES</a:t>
            </a:r>
          </a:p>
        </p:txBody>
      </p:sp>
      <p:sp>
        <p:nvSpPr>
          <p:cNvPr id="2"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9" name="Slide Number Placeholder 3"/>
          <p:cNvSpPr>
            <a:spLocks noGrp="1"/>
          </p:cNvSpPr>
          <p:nvPr>
            <p:ph type="sldNum" sz="quarter" idx="10"/>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541894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359668" y="1562667"/>
            <a:ext cx="4316800" cy="3898799"/>
          </a:xfrm>
          <a:prstGeom prst="rect">
            <a:avLst/>
          </a:prstGeom>
          <a:solidFill>
            <a:srgbClr val="EFEFEF"/>
          </a:solidFill>
          <a:ln>
            <a:noFill/>
          </a:ln>
        </p:spPr>
        <p:txBody>
          <a:bodyPr lIns="91425" tIns="91425" rIns="91425" bIns="91425" anchor="ctr" anchorCtr="0"/>
          <a:lstStyle>
            <a:lvl1pPr rtl="0">
              <a:spcBef>
                <a:spcPts val="0"/>
              </a:spcBef>
              <a:buSzPct val="100000"/>
              <a:defRPr sz="1867">
                <a:solidFill>
                  <a:schemeClr val="tx1"/>
                </a:solidFill>
                <a:latin typeface="Raleway"/>
                <a:ea typeface="Raleway"/>
                <a:cs typeface="Raleway"/>
              </a:defRPr>
            </a:lvl1pPr>
            <a:lvl2pPr rtl="0">
              <a:spcBef>
                <a:spcPts val="0"/>
              </a:spcBef>
              <a:buSzPct val="100000"/>
              <a:defRPr sz="1333"/>
            </a:lvl2pPr>
            <a:lvl3pPr rtl="0">
              <a:spcBef>
                <a:spcPts val="0"/>
              </a:spcBef>
              <a:buSzPct val="100000"/>
              <a:defRPr sz="1333"/>
            </a:lvl3pPr>
            <a:lvl4pPr rtl="0">
              <a:spcBef>
                <a:spcPts val="0"/>
              </a:spcBef>
              <a:buSzPct val="100000"/>
              <a:defRPr sz="1333"/>
            </a:lvl4pPr>
            <a:lvl5pPr rtl="0">
              <a:spcBef>
                <a:spcPts val="0"/>
              </a:spcBef>
              <a:buSzPct val="100000"/>
              <a:defRPr sz="1333"/>
            </a:lvl5pPr>
            <a:lvl6pPr rtl="0">
              <a:spcBef>
                <a:spcPts val="0"/>
              </a:spcBef>
              <a:buSzPct val="100000"/>
              <a:defRPr sz="1333"/>
            </a:lvl6pPr>
            <a:lvl7pPr rtl="0">
              <a:spcBef>
                <a:spcPts val="0"/>
              </a:spcBef>
              <a:buSzPct val="100000"/>
              <a:defRPr sz="1333"/>
            </a:lvl7pPr>
            <a:lvl8pPr rtl="0">
              <a:spcBef>
                <a:spcPts val="0"/>
              </a:spcBef>
              <a:buSzPct val="100000"/>
              <a:defRPr sz="1333"/>
            </a:lvl8pPr>
            <a:lvl9pPr>
              <a:spcBef>
                <a:spcPts val="0"/>
              </a:spcBef>
              <a:buSzPct val="100000"/>
              <a:defRPr sz="1333"/>
            </a:lvl9pPr>
          </a:lstStyle>
          <a:p>
            <a:pPr lvl="0"/>
            <a:r>
              <a:rPr lang="en-US"/>
              <a:t>Edit Master text styles</a:t>
            </a:r>
          </a:p>
        </p:txBody>
      </p:sp>
      <p:sp>
        <p:nvSpPr>
          <p:cNvPr id="346" name="Shape 346"/>
          <p:cNvSpPr/>
          <p:nvPr/>
        </p:nvSpPr>
        <p:spPr>
          <a:xfrm rot="-1799999">
            <a:off x="5444302" y="3081084"/>
            <a:ext cx="804567" cy="695833"/>
          </a:xfrm>
          <a:prstGeom prst="flowChartExtract">
            <a:avLst/>
          </a:prstGeom>
          <a:solidFill>
            <a:srgbClr val="EFEFE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347" name="Shape 347"/>
          <p:cNvSpPr txBox="1">
            <a:spLocks noGrp="1"/>
          </p:cNvSpPr>
          <p:nvPr>
            <p:ph type="body" idx="2"/>
          </p:nvPr>
        </p:nvSpPr>
        <p:spPr>
          <a:xfrm>
            <a:off x="6436568" y="1562667"/>
            <a:ext cx="4316800" cy="3898799"/>
          </a:xfrm>
          <a:prstGeom prst="rect">
            <a:avLst/>
          </a:prstGeom>
          <a:noFill/>
        </p:spPr>
        <p:txBody>
          <a:bodyPr lIns="91425" tIns="91425" rIns="91425" bIns="91425" anchor="ctr" anchorCtr="0"/>
          <a:lstStyle>
            <a:lvl1pPr rtl="0">
              <a:spcBef>
                <a:spcPts val="0"/>
              </a:spcBef>
              <a:buClr>
                <a:srgbClr val="E92F40"/>
              </a:buClr>
              <a:buSzPct val="100000"/>
              <a:defRPr sz="1867">
                <a:solidFill>
                  <a:schemeClr val="accent1"/>
                </a:solidFill>
                <a:latin typeface="Raleway"/>
                <a:ea typeface="Raleway"/>
                <a:cs typeface="Raleway"/>
              </a:defRPr>
            </a:lvl1pPr>
            <a:lvl2pPr rtl="0">
              <a:spcBef>
                <a:spcPts val="0"/>
              </a:spcBef>
              <a:buClr>
                <a:srgbClr val="E92F40"/>
              </a:buClr>
              <a:buSzPct val="100000"/>
              <a:defRPr sz="1333">
                <a:solidFill>
                  <a:srgbClr val="E92F40"/>
                </a:solidFill>
              </a:defRPr>
            </a:lvl2pPr>
            <a:lvl3pPr rtl="0">
              <a:spcBef>
                <a:spcPts val="0"/>
              </a:spcBef>
              <a:buClr>
                <a:srgbClr val="E92F40"/>
              </a:buClr>
              <a:buSzPct val="100000"/>
              <a:defRPr sz="1333">
                <a:solidFill>
                  <a:srgbClr val="E92F40"/>
                </a:solidFill>
              </a:defRPr>
            </a:lvl3pPr>
            <a:lvl4pPr rtl="0">
              <a:spcBef>
                <a:spcPts val="0"/>
              </a:spcBef>
              <a:buClr>
                <a:srgbClr val="E92F40"/>
              </a:buClr>
              <a:buSzPct val="100000"/>
              <a:defRPr sz="1333">
                <a:solidFill>
                  <a:srgbClr val="E92F40"/>
                </a:solidFill>
              </a:defRPr>
            </a:lvl4pPr>
            <a:lvl5pPr rtl="0">
              <a:spcBef>
                <a:spcPts val="0"/>
              </a:spcBef>
              <a:buClr>
                <a:srgbClr val="E92F40"/>
              </a:buClr>
              <a:buSzPct val="100000"/>
              <a:defRPr sz="1333">
                <a:solidFill>
                  <a:srgbClr val="E92F40"/>
                </a:solidFill>
              </a:defRPr>
            </a:lvl5pPr>
            <a:lvl6pPr rtl="0">
              <a:spcBef>
                <a:spcPts val="0"/>
              </a:spcBef>
              <a:buClr>
                <a:srgbClr val="E92F40"/>
              </a:buClr>
              <a:buSzPct val="100000"/>
              <a:defRPr sz="1333">
                <a:solidFill>
                  <a:srgbClr val="E92F40"/>
                </a:solidFill>
              </a:defRPr>
            </a:lvl6pPr>
            <a:lvl7pPr rtl="0">
              <a:spcBef>
                <a:spcPts val="0"/>
              </a:spcBef>
              <a:buClr>
                <a:srgbClr val="E92F40"/>
              </a:buClr>
              <a:buSzPct val="100000"/>
              <a:defRPr sz="1333">
                <a:solidFill>
                  <a:srgbClr val="E92F40"/>
                </a:solidFill>
              </a:defRPr>
            </a:lvl7pPr>
            <a:lvl8pPr rtl="0">
              <a:spcBef>
                <a:spcPts val="0"/>
              </a:spcBef>
              <a:buClr>
                <a:srgbClr val="E92F40"/>
              </a:buClr>
              <a:buSzPct val="100000"/>
              <a:defRPr sz="1333">
                <a:solidFill>
                  <a:srgbClr val="E92F40"/>
                </a:solidFill>
              </a:defRPr>
            </a:lvl8pPr>
            <a:lvl9pPr rtl="0">
              <a:spcBef>
                <a:spcPts val="0"/>
              </a:spcBef>
              <a:buClr>
                <a:srgbClr val="E92F40"/>
              </a:buClr>
              <a:buSzPct val="100000"/>
              <a:defRPr sz="1333">
                <a:solidFill>
                  <a:srgbClr val="E92F40"/>
                </a:solidFill>
              </a:defRPr>
            </a:lvl9pPr>
          </a:lstStyle>
          <a:p>
            <a:pPr lvl="0"/>
            <a:r>
              <a:rPr lang="en-US"/>
              <a:t>Edit Master text styles</a:t>
            </a:r>
          </a:p>
        </p:txBody>
      </p:sp>
      <p:sp>
        <p:nvSpPr>
          <p:cNvPr id="10"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265295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4" r="4022" b="53929"/>
          <a:stretch/>
        </p:blipFill>
        <p:spPr>
          <a:xfrm>
            <a:off x="1" y="1"/>
            <a:ext cx="12192000" cy="3300252"/>
          </a:xfrm>
          <a:prstGeom prst="rect">
            <a:avLst/>
          </a:prstGeom>
          <a:noFill/>
          <a:ln>
            <a:noFill/>
          </a:ln>
        </p:spPr>
      </p:pic>
      <p:sp>
        <p:nvSpPr>
          <p:cNvPr id="4" name="Shape 349"/>
          <p:cNvSpPr txBox="1">
            <a:spLocks noGrp="1"/>
          </p:cNvSpPr>
          <p:nvPr>
            <p:ph type="title" hasCustomPrompt="1"/>
          </p:nvPr>
        </p:nvSpPr>
        <p:spPr>
          <a:xfrm>
            <a:off x="609600" y="565837"/>
            <a:ext cx="10972800" cy="2076523"/>
          </a:xfrm>
          <a:prstGeom prst="rect">
            <a:avLst/>
          </a:prstGeom>
        </p:spPr>
        <p:txBody>
          <a:bodyPr lIns="91425" tIns="91425" rIns="91425" bIns="91425" anchor="t"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5" name="Text Placeholder 2"/>
          <p:cNvSpPr>
            <a:spLocks noGrp="1"/>
          </p:cNvSpPr>
          <p:nvPr>
            <p:ph type="body" sz="quarter" idx="11"/>
          </p:nvPr>
        </p:nvSpPr>
        <p:spPr>
          <a:xfrm>
            <a:off x="518584" y="3613024"/>
            <a:ext cx="10312537" cy="2880560"/>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62609494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2">
            <a:alphaModFix/>
          </a:blip>
          <a:srcRect b="70282"/>
          <a:stretch/>
        </p:blipFill>
        <p:spPr>
          <a:xfrm>
            <a:off x="0" y="1"/>
            <a:ext cx="12192000" cy="2038033"/>
          </a:xfrm>
          <a:prstGeom prst="rect">
            <a:avLst/>
          </a:prstGeom>
          <a:noFill/>
          <a:ln>
            <a:noFill/>
          </a:ln>
        </p:spPr>
      </p:pic>
      <p:sp>
        <p:nvSpPr>
          <p:cNvPr id="393" name="Shape 393"/>
          <p:cNvSpPr txBox="1"/>
          <p:nvPr/>
        </p:nvSpPr>
        <p:spPr>
          <a:xfrm>
            <a:off x="711200" y="579437"/>
            <a:ext cx="10972800" cy="1143200"/>
          </a:xfrm>
          <a:prstGeom prst="rect">
            <a:avLst/>
          </a:prstGeom>
          <a:noFill/>
          <a:ln>
            <a:noFill/>
          </a:ln>
        </p:spPr>
        <p:txBody>
          <a:bodyPr lIns="121900" tIns="121900" rIns="121900" bIns="121900" anchor="t" anchorCtr="0">
            <a:noAutofit/>
          </a:bodyPr>
          <a:lstStyle/>
          <a:p>
            <a:pPr lvl="0" rtl="0">
              <a:spcBef>
                <a:spcPts val="0"/>
              </a:spcBef>
              <a:buNone/>
            </a:pPr>
            <a:endParaRPr lang="en" sz="6400" b="1" dirty="0">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609600" y="312770"/>
            <a:ext cx="10972800" cy="1409868"/>
          </a:xfrm>
          <a:prstGeom prst="rect">
            <a:avLst/>
          </a:prstGeom>
        </p:spPr>
        <p:txBody>
          <a:bodyPr lIns="91425" tIns="91425" rIns="91425" bIns="91425" anchor="ctr" anchorCtr="0"/>
          <a:lstStyle>
            <a:lvl1pPr rtl="0">
              <a:spcBef>
                <a:spcPts val="0"/>
              </a:spcBef>
              <a:buNone/>
              <a:defRPr sz="3733">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dirty="0"/>
              <a:t>CLICK TO EDIT MASTER TITLE STYLE</a:t>
            </a:r>
            <a:endParaRPr dirty="0"/>
          </a:p>
        </p:txBody>
      </p:sp>
      <p:sp>
        <p:nvSpPr>
          <p:cNvPr id="6" name="Text Placeholder 2"/>
          <p:cNvSpPr>
            <a:spLocks noGrp="1"/>
          </p:cNvSpPr>
          <p:nvPr>
            <p:ph type="body" sz="quarter" idx="10"/>
          </p:nvPr>
        </p:nvSpPr>
        <p:spPr>
          <a:xfrm>
            <a:off x="609599" y="2275664"/>
            <a:ext cx="10229508" cy="422590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6660187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12192000" cy="6858000"/>
          </a:xfrm>
          <a:prstGeom prst="rect">
            <a:avLst/>
          </a:prstGeom>
          <a:noFill/>
          <a:ln>
            <a:noFill/>
          </a:ln>
        </p:spPr>
      </p:pic>
      <p:grpSp>
        <p:nvGrpSpPr>
          <p:cNvPr id="357" name="Shape 357"/>
          <p:cNvGrpSpPr/>
          <p:nvPr/>
        </p:nvGrpSpPr>
        <p:grpSpPr>
          <a:xfrm>
            <a:off x="7807793" y="2885967"/>
            <a:ext cx="1196800" cy="1741733"/>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3290088" y="2885967"/>
            <a:ext cx="1196800" cy="1741733"/>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tx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4" name="Text Placeholder 3"/>
          <p:cNvSpPr>
            <a:spLocks noGrp="1"/>
          </p:cNvSpPr>
          <p:nvPr>
            <p:ph type="body" sz="quarter" idx="11"/>
          </p:nvPr>
        </p:nvSpPr>
        <p:spPr>
          <a:xfrm>
            <a:off x="505884" y="25161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8" name="Text Placeholder 3"/>
          <p:cNvSpPr>
            <a:spLocks noGrp="1"/>
          </p:cNvSpPr>
          <p:nvPr>
            <p:ph type="body" sz="quarter" idx="12"/>
          </p:nvPr>
        </p:nvSpPr>
        <p:spPr>
          <a:xfrm>
            <a:off x="505884" y="309992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19" name="Text Placeholder 3"/>
          <p:cNvSpPr>
            <a:spLocks noGrp="1"/>
          </p:cNvSpPr>
          <p:nvPr>
            <p:ph type="body" sz="quarter" idx="13"/>
          </p:nvPr>
        </p:nvSpPr>
        <p:spPr>
          <a:xfrm>
            <a:off x="505884" y="3669720"/>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0" name="Text Placeholder 3"/>
          <p:cNvSpPr>
            <a:spLocks noGrp="1"/>
          </p:cNvSpPr>
          <p:nvPr>
            <p:ph type="body" sz="quarter" idx="14"/>
          </p:nvPr>
        </p:nvSpPr>
        <p:spPr>
          <a:xfrm>
            <a:off x="505884" y="4250299"/>
            <a:ext cx="2783416" cy="754803"/>
          </a:xfrm>
          <a:prstGeom prst="rect">
            <a:avLst/>
          </a:prstGeom>
        </p:spPr>
        <p:txBody>
          <a:bodyPr vert="horz" anchor="ctr"/>
          <a:lstStyle>
            <a:lvl1pPr algn="r">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1" name="Text Placeholder 3"/>
          <p:cNvSpPr>
            <a:spLocks noGrp="1"/>
          </p:cNvSpPr>
          <p:nvPr>
            <p:ph type="body" sz="quarter" idx="15"/>
          </p:nvPr>
        </p:nvSpPr>
        <p:spPr>
          <a:xfrm>
            <a:off x="9004593" y="25161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2" name="Text Placeholder 3"/>
          <p:cNvSpPr>
            <a:spLocks noGrp="1"/>
          </p:cNvSpPr>
          <p:nvPr>
            <p:ph type="body" sz="quarter" idx="16"/>
          </p:nvPr>
        </p:nvSpPr>
        <p:spPr>
          <a:xfrm>
            <a:off x="9004593" y="309992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3" name="Text Placeholder 3"/>
          <p:cNvSpPr>
            <a:spLocks noGrp="1"/>
          </p:cNvSpPr>
          <p:nvPr>
            <p:ph type="body" sz="quarter" idx="17"/>
          </p:nvPr>
        </p:nvSpPr>
        <p:spPr>
          <a:xfrm>
            <a:off x="9004593" y="3669720"/>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sp>
        <p:nvSpPr>
          <p:cNvPr id="24" name="Text Placeholder 3"/>
          <p:cNvSpPr>
            <a:spLocks noGrp="1"/>
          </p:cNvSpPr>
          <p:nvPr>
            <p:ph type="body" sz="quarter" idx="18"/>
          </p:nvPr>
        </p:nvSpPr>
        <p:spPr>
          <a:xfrm>
            <a:off x="9004593" y="4250299"/>
            <a:ext cx="2783416" cy="754803"/>
          </a:xfrm>
          <a:prstGeom prst="rect">
            <a:avLst/>
          </a:prstGeom>
        </p:spPr>
        <p:txBody>
          <a:bodyPr vert="horz" anchor="ctr"/>
          <a:lstStyle>
            <a:lvl1pPr algn="l">
              <a:defRPr sz="1600">
                <a:solidFill>
                  <a:srgbClr val="FFFFFF"/>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a:t>Edit Master text styles</a:t>
            </a:r>
          </a:p>
        </p:txBody>
      </p:sp>
      <p:pic>
        <p:nvPicPr>
          <p:cNvPr id="25" name="Shape 149"/>
          <p:cNvPicPr preferRelativeResize="0"/>
          <p:nvPr/>
        </p:nvPicPr>
        <p:blipFill>
          <a:blip r:embed="rId3" cstate="hqprint">
            <a:extLst>
              <a:ext uri="{28A0092B-C50C-407E-A947-70E740481C1C}">
                <a14:useLocalDpi xmlns:a14="http://schemas.microsoft.com/office/drawing/2010/main" val="0"/>
              </a:ext>
            </a:extLst>
          </a:blip>
          <a:stretch>
            <a:fillRect/>
          </a:stretch>
        </p:blipFill>
        <p:spPr>
          <a:xfrm>
            <a:off x="11079912" y="6242871"/>
            <a:ext cx="734577" cy="253928"/>
          </a:xfrm>
          <a:prstGeom prst="rect">
            <a:avLst/>
          </a:prstGeom>
          <a:noFill/>
          <a:ln>
            <a:noFill/>
          </a:ln>
        </p:spPr>
      </p:pic>
      <p:sp>
        <p:nvSpPr>
          <p:cNvPr id="27"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1">
                    <a:lumMod val="75000"/>
                  </a:schemeClr>
                </a:solidFill>
                <a:latin typeface="Helvetica Neue"/>
                <a:ea typeface="Helvetica Neue"/>
                <a:cs typeface="Helvetica Neue"/>
                <a:sym typeface="Helvetica Neue"/>
              </a:rPr>
              <a:t>© 201</a:t>
            </a:r>
            <a:r>
              <a:rPr lang="en-US" sz="800" dirty="0">
                <a:solidFill>
                  <a:schemeClr val="bg1">
                    <a:lumMod val="75000"/>
                  </a:schemeClr>
                </a:solidFill>
                <a:latin typeface="Helvetica Neue"/>
                <a:ea typeface="Helvetica Neue"/>
                <a:cs typeface="Helvetica Neue"/>
                <a:sym typeface="Helvetica Neue"/>
              </a:rPr>
              <a:t>7</a:t>
            </a:r>
            <a:r>
              <a:rPr lang="en" sz="800" dirty="0">
                <a:solidFill>
                  <a:schemeClr val="bg1">
                    <a:lumMod val="75000"/>
                  </a:schemeClr>
                </a:solidFill>
                <a:latin typeface="Helvetica Neue"/>
                <a:ea typeface="Helvetica Neue"/>
                <a:cs typeface="Helvetica Neue"/>
                <a:sym typeface="Helvetica Neue"/>
              </a:rPr>
              <a:t> </a:t>
            </a:r>
            <a:r>
              <a:rPr lang="en" sz="800" b="0" i="0" u="none" strike="noStrike" cap="none" baseline="0" dirty="0">
                <a:solidFill>
                  <a:schemeClr val="bg1">
                    <a:lumMod val="75000"/>
                  </a:schemeClr>
                </a:solidFill>
                <a:latin typeface="Helvetica Neue"/>
                <a:ea typeface="Helvetica Neue"/>
                <a:cs typeface="Helvetica Neue"/>
                <a:sym typeface="Helvetica Neue"/>
              </a:rPr>
              <a:t>DMI </a:t>
            </a:r>
            <a:r>
              <a:rPr lang="en" sz="800" dirty="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5003977" y="3435139"/>
            <a:ext cx="2238291" cy="754803"/>
          </a:xfrm>
          <a:prstGeom prst="rect">
            <a:avLst/>
          </a:prstGeom>
        </p:spPr>
        <p:txBody>
          <a:bodyPr vert="horz" anchor="ctr"/>
          <a:lstStyle>
            <a:lvl1pPr algn="ctr">
              <a:defRPr sz="1867" b="1" cap="all">
                <a:solidFill>
                  <a:schemeClr val="accent1"/>
                </a:solidFill>
                <a:latin typeface="Raleway"/>
                <a:ea typeface="Raleway"/>
                <a:cs typeface="Raleway"/>
              </a:defRPr>
            </a:lvl1pPr>
            <a:lvl2pPr>
              <a:defRPr sz="1600">
                <a:solidFill>
                  <a:srgbClr val="FFFFFF"/>
                </a:solidFill>
              </a:defRPr>
            </a:lvl2pPr>
            <a:lvl3pPr>
              <a:defRPr sz="1600">
                <a:solidFill>
                  <a:srgbClr val="FFFFFF"/>
                </a:solidFill>
              </a:defRPr>
            </a:lvl3pPr>
            <a:lvl4pPr>
              <a:defRPr sz="1600">
                <a:solidFill>
                  <a:srgbClr val="FFFFFF"/>
                </a:solidFill>
              </a:defRPr>
            </a:lvl4pPr>
            <a:lvl5pPr>
              <a:defRPr sz="1600">
                <a:solidFill>
                  <a:srgbClr val="FFFFFF"/>
                </a:solidFill>
              </a:defRPr>
            </a:lvl5pPr>
          </a:lstStyle>
          <a:p>
            <a:pPr lvl="0"/>
            <a:r>
              <a:rPr lang="en-US" dirty="0"/>
              <a:t>CLICK TO EDIT MASTER TEXT STYLES</a:t>
            </a:r>
          </a:p>
        </p:txBody>
      </p:sp>
      <p:sp>
        <p:nvSpPr>
          <p:cNvPr id="2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1"/>
                </a:solidFill>
                <a:latin typeface="Helvetica Neue"/>
                <a:cs typeface="Helvetica Neue"/>
              </a:defRPr>
            </a:lvl1pPr>
          </a:lstStyle>
          <a:p>
            <a:fld id="{02CCB1B9-C065-439C-BA4B-82E33D2DF94F}" type="slidenum">
              <a:rPr lang="en-US" smtClean="0"/>
              <a:t>‹#›</a:t>
            </a:fld>
            <a:endParaRPr lang="en-US"/>
          </a:p>
        </p:txBody>
      </p:sp>
      <p:pic>
        <p:nvPicPr>
          <p:cNvPr id="29" name="Shape 355"/>
          <p:cNvPicPr preferRelativeResize="0"/>
          <p:nvPr/>
        </p:nvPicPr>
        <p:blipFill>
          <a:blip r:embed="rId2">
            <a:alphaModFix/>
          </a:blip>
          <a:stretch>
            <a:fillRect/>
          </a:stretch>
        </p:blipFill>
        <p:spPr>
          <a:xfrm>
            <a:off x="0" y="0"/>
            <a:ext cx="12192000" cy="6858000"/>
          </a:xfrm>
          <a:prstGeom prst="rect">
            <a:avLst/>
          </a:prstGeom>
          <a:noFill/>
          <a:ln>
            <a:noFill/>
          </a:ln>
        </p:spPr>
      </p:pic>
      <p:sp>
        <p:nvSpPr>
          <p:cNvPr id="31"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pic>
        <p:nvPicPr>
          <p:cNvPr id="32" name="Picture 31"/>
          <p:cNvPicPr>
            <a:picLocks noChangeAspect="1"/>
          </p:cNvPicPr>
          <p:nvPr/>
        </p:nvPicPr>
        <p:blipFill>
          <a:blip r:embed="rId4"/>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1512523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1" y="2"/>
            <a:ext cx="12191999" cy="3562765"/>
          </a:xfrm>
          <a:prstGeom prst="rect">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369" name="Shape 369"/>
          <p:cNvSpPr/>
          <p:nvPr/>
        </p:nvSpPr>
        <p:spPr>
          <a:xfrm rot="10800000" flipH="1">
            <a:off x="5202200" y="3273150"/>
            <a:ext cx="1787600" cy="773364"/>
          </a:xfrm>
          <a:prstGeom prst="triangle">
            <a:avLst>
              <a:gd name="adj" fmla="val 50000"/>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rgbClr val="CCD1CD"/>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4"/>
          <p:cNvSpPr>
            <a:spLocks noGrp="1"/>
          </p:cNvSpPr>
          <p:nvPr>
            <p:ph type="body" sz="quarter" idx="11"/>
          </p:nvPr>
        </p:nvSpPr>
        <p:spPr>
          <a:xfrm>
            <a:off x="1042459" y="1198034"/>
            <a:ext cx="10107083" cy="1919817"/>
          </a:xfrm>
          <a:prstGeom prst="rect">
            <a:avLst/>
          </a:prstGeom>
        </p:spPr>
        <p:txBody>
          <a:bodyPr vert="horz" anchor="ctr"/>
          <a:lstStyle>
            <a:lvl1pPr algn="ctr">
              <a:defRPr sz="2667">
                <a:solidFill>
                  <a:srgbClr val="FFFFFF"/>
                </a:solidFill>
                <a:latin typeface="Raleway"/>
                <a:ea typeface="Raleway"/>
                <a:cs typeface="Raleway"/>
              </a:defRPr>
            </a:lvl1pPr>
            <a:lvl2pPr algn="ctr">
              <a:defRPr sz="3200"/>
            </a:lvl2pPr>
            <a:lvl3pPr algn="ctr">
              <a:defRPr sz="3200"/>
            </a:lvl3pPr>
            <a:lvl4pPr algn="ctr">
              <a:defRPr sz="3200"/>
            </a:lvl4pPr>
            <a:lvl5pPr algn="ctr">
              <a:defRPr sz="3200"/>
            </a:lvl5pPr>
          </a:lstStyle>
          <a:p>
            <a:pPr lvl="0"/>
            <a:r>
              <a:rPr lang="en-US"/>
              <a:t>Edit Master text styles</a:t>
            </a:r>
          </a:p>
        </p:txBody>
      </p:sp>
      <p:sp>
        <p:nvSpPr>
          <p:cNvPr id="7" name="Text Placeholder 6"/>
          <p:cNvSpPr>
            <a:spLocks noGrp="1"/>
          </p:cNvSpPr>
          <p:nvPr>
            <p:ph type="body" sz="quarter" idx="12" hasCustomPrompt="1"/>
          </p:nvPr>
        </p:nvSpPr>
        <p:spPr>
          <a:xfrm>
            <a:off x="1043518" y="4046514"/>
            <a:ext cx="10104967" cy="2284361"/>
          </a:xfrm>
          <a:prstGeom prst="rect">
            <a:avLst/>
          </a:prstGeom>
        </p:spPr>
        <p:txBody>
          <a:bodyPr vert="horz" anchor="ctr"/>
          <a:lstStyle>
            <a:lvl1pPr algn="ctr">
              <a:defRPr sz="2667" b="1" cap="all" baseline="0">
                <a:solidFill>
                  <a:schemeClr val="accent1"/>
                </a:solidFill>
                <a:latin typeface="Raleway"/>
                <a:ea typeface="Raleway"/>
                <a:cs typeface="Raleway"/>
              </a:defRPr>
            </a:lvl1pPr>
          </a:lstStyle>
          <a:p>
            <a:pPr lvl="0"/>
            <a:r>
              <a:rPr lang="en-US" dirty="0"/>
              <a:t>THIS SHOULD BE ALL CAPS IN RED.</a:t>
            </a: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730999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5918800" cy="6858000"/>
          </a:xfrm>
          <a:prstGeom prst="homePlate">
            <a:avLst>
              <a:gd name="adj" fmla="val 21093"/>
            </a:avLst>
          </a:prstGeom>
          <a:solidFill>
            <a:schemeClr val="lt1"/>
          </a:solidFill>
          <a:ln>
            <a:noFill/>
          </a:ln>
        </p:spPr>
        <p:txBody>
          <a:bodyPr lIns="121900" tIns="121900" rIns="121900" bIns="121900" anchor="ctr" anchorCtr="0">
            <a:noAutofit/>
          </a:bodyPr>
          <a:lstStyle/>
          <a:p>
            <a:pPr lvl="0">
              <a:spcBef>
                <a:spcPts val="0"/>
              </a:spcBef>
              <a:buNone/>
            </a:pPr>
            <a:endParaRPr sz="2400"/>
          </a:p>
        </p:txBody>
      </p:sp>
      <p:sp>
        <p:nvSpPr>
          <p:cNvPr id="10"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12" name="Slide Number Placeholder 3"/>
          <p:cNvSpPr txBox="1">
            <a:spLocks/>
          </p:cNvSpPr>
          <p:nvPr/>
        </p:nvSpPr>
        <p:spPr>
          <a:xfrm>
            <a:off x="12859" y="6488297"/>
            <a:ext cx="804184" cy="366183"/>
          </a:xfrm>
          <a:prstGeom prst="rect">
            <a:avLst/>
          </a:prstGeom>
        </p:spPr>
        <p:txBody>
          <a:bodyPr vert="horz" lIns="121920" tIns="60960" rIns="121920" bIns="6096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12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121917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a:buClr>
                <a:srgbClr val="000000"/>
              </a:buClr>
              <a:buSzPct val="25000"/>
              <a:buFont typeface="Helvetica Neue"/>
              <a:buNone/>
            </a:pPr>
            <a:r>
              <a:rPr lang="en" sz="80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800" dirty="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463789" y="1509919"/>
            <a:ext cx="4200575" cy="3850295"/>
          </a:xfrm>
          <a:prstGeom prst="rect">
            <a:avLst/>
          </a:prstGeom>
        </p:spPr>
        <p:txBody>
          <a:bodyPr vert="horz" anchor="ctr"/>
          <a:lstStyle>
            <a:lvl1pPr>
              <a:defRPr sz="2667">
                <a:solidFill>
                  <a:schemeClr val="accent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16" name="Text Placeholder 6"/>
          <p:cNvSpPr>
            <a:spLocks noGrp="1"/>
          </p:cNvSpPr>
          <p:nvPr>
            <p:ph type="body" sz="quarter" idx="12" hasCustomPrompt="1"/>
          </p:nvPr>
        </p:nvSpPr>
        <p:spPr>
          <a:xfrm>
            <a:off x="6382589" y="1652706"/>
            <a:ext cx="5431900" cy="3707508"/>
          </a:xfrm>
          <a:prstGeom prst="rect">
            <a:avLst/>
          </a:prstGeom>
        </p:spPr>
        <p:txBody>
          <a:bodyPr vert="horz" anchor="ctr"/>
          <a:lstStyle>
            <a:lvl1pPr algn="ctr">
              <a:defRPr sz="2400" b="1" cap="all">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pic>
        <p:nvPicPr>
          <p:cNvPr id="9" name="Picture 8"/>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308366978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714465" y="1"/>
            <a:ext cx="7169199" cy="6857999"/>
          </a:xfrm>
          <a:prstGeom prst="hexagon">
            <a:avLst>
              <a:gd name="adj" fmla="val 25000"/>
              <a:gd name="vf" fmla="val 115470"/>
            </a:avLst>
          </a:prstGeom>
          <a:solidFill>
            <a:schemeClr val="tx1"/>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6464301" y="597634"/>
            <a:ext cx="4898732" cy="5662733"/>
          </a:xfrm>
          <a:prstGeom prst="rect">
            <a:avLst/>
          </a:prstGeom>
          <a:noFill/>
          <a:ln>
            <a:noFill/>
          </a:ln>
        </p:spPr>
      </p:pic>
      <p:sp>
        <p:nvSpPr>
          <p:cNvPr id="4" name="Text Placeholder 3"/>
          <p:cNvSpPr>
            <a:spLocks noGrp="1"/>
          </p:cNvSpPr>
          <p:nvPr>
            <p:ph type="body" sz="quarter" idx="10"/>
          </p:nvPr>
        </p:nvSpPr>
        <p:spPr>
          <a:xfrm>
            <a:off x="463789" y="1509919"/>
            <a:ext cx="3721451" cy="3850295"/>
          </a:xfrm>
          <a:prstGeom prst="rect">
            <a:avLst/>
          </a:prstGeom>
        </p:spPr>
        <p:txBody>
          <a:bodyPr vert="horz" anchor="ctr"/>
          <a:lstStyle>
            <a:lvl1pPr>
              <a:defRPr sz="2667">
                <a:solidFill>
                  <a:schemeClr val="bg1"/>
                </a:solidFill>
                <a:latin typeface="Raleway"/>
                <a:ea typeface="Raleway"/>
                <a:cs typeface="Raleway"/>
              </a:defRPr>
            </a:lvl1pPr>
            <a:lvl2pPr>
              <a:defRPr sz="2667">
                <a:solidFill>
                  <a:schemeClr val="bg1"/>
                </a:solidFill>
              </a:defRPr>
            </a:lvl2pPr>
            <a:lvl3pPr>
              <a:defRPr sz="2667">
                <a:solidFill>
                  <a:schemeClr val="bg1"/>
                </a:solidFill>
              </a:defRPr>
            </a:lvl3pPr>
            <a:lvl4pPr>
              <a:defRPr sz="2667">
                <a:solidFill>
                  <a:schemeClr val="bg1"/>
                </a:solidFill>
              </a:defRPr>
            </a:lvl4pPr>
            <a:lvl5pPr>
              <a:defRPr sz="2667">
                <a:solidFill>
                  <a:schemeClr val="bg1"/>
                </a:solidFill>
              </a:defRPr>
            </a:lvl5pPr>
          </a:lstStyle>
          <a:p>
            <a:pPr lvl="0"/>
            <a:r>
              <a:rPr lang="en-US"/>
              <a:t>Edit Master text styles</a:t>
            </a:r>
          </a:p>
        </p:txBody>
      </p:sp>
      <p:sp>
        <p:nvSpPr>
          <p:cNvPr id="7" name="Text Placeholder 6"/>
          <p:cNvSpPr>
            <a:spLocks noGrp="1"/>
          </p:cNvSpPr>
          <p:nvPr>
            <p:ph type="body" sz="quarter" idx="11" hasCustomPrompt="1"/>
          </p:nvPr>
        </p:nvSpPr>
        <p:spPr>
          <a:xfrm>
            <a:off x="7323667" y="2535363"/>
            <a:ext cx="3191933" cy="1811867"/>
          </a:xfrm>
          <a:prstGeom prst="rect">
            <a:avLst/>
          </a:prstGeom>
        </p:spPr>
        <p:txBody>
          <a:bodyPr vert="horz" anchor="ctr"/>
          <a:lstStyle>
            <a:lvl1pPr algn="ctr">
              <a:defRPr sz="2400" b="1" cap="all">
                <a:solidFill>
                  <a:srgbClr val="C11F2F"/>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9"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rgbClr val="FFFFFF"/>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825355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DC503372-9727-4F0A-9950-E0A5FCA4ADFA}"/>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25398917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3646634" y="597634"/>
            <a:ext cx="4898732" cy="5662733"/>
          </a:xfrm>
          <a:prstGeom prst="rect">
            <a:avLst/>
          </a:prstGeom>
          <a:noFill/>
          <a:ln>
            <a:noFill/>
          </a:ln>
        </p:spPr>
      </p:pic>
      <p:sp>
        <p:nvSpPr>
          <p:cNvPr id="3" name="Text Placeholder 6"/>
          <p:cNvSpPr>
            <a:spLocks noGrp="1"/>
          </p:cNvSpPr>
          <p:nvPr>
            <p:ph type="body" sz="quarter" idx="11" hasCustomPrompt="1"/>
          </p:nvPr>
        </p:nvSpPr>
        <p:spPr>
          <a:xfrm>
            <a:off x="4508572" y="2546148"/>
            <a:ext cx="3191933" cy="1811867"/>
          </a:xfrm>
          <a:prstGeom prst="rect">
            <a:avLst/>
          </a:prstGeom>
        </p:spPr>
        <p:txBody>
          <a:bodyPr vert="horz" anchor="ctr"/>
          <a:lstStyle>
            <a:lvl1pPr algn="ctr">
              <a:defRPr sz="2400" b="1" cap="all">
                <a:solidFill>
                  <a:schemeClr val="accent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p:txBody>
      </p:sp>
      <p:sp>
        <p:nvSpPr>
          <p:cNvPr id="4"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5" name="Text Placeholder 6"/>
          <p:cNvSpPr>
            <a:spLocks noGrp="1"/>
          </p:cNvSpPr>
          <p:nvPr>
            <p:ph type="body" sz="quarter" idx="12" hasCustomPrompt="1"/>
          </p:nvPr>
        </p:nvSpPr>
        <p:spPr>
          <a:xfrm>
            <a:off x="345462" y="2016822"/>
            <a:ext cx="3191933" cy="2847276"/>
          </a:xfrm>
          <a:prstGeom prst="rect">
            <a:avLst/>
          </a:prstGeom>
        </p:spPr>
        <p:txBody>
          <a:bodyPr vert="horz" anchor="ctr"/>
          <a:lstStyle>
            <a:lvl1pPr marL="0" marR="0" indent="0" algn="r"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r"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6" name="Text Placeholder 6"/>
          <p:cNvSpPr>
            <a:spLocks noGrp="1"/>
          </p:cNvSpPr>
          <p:nvPr>
            <p:ph type="body" sz="quarter" idx="13" hasCustomPrompt="1"/>
          </p:nvPr>
        </p:nvSpPr>
        <p:spPr>
          <a:xfrm>
            <a:off x="8650530" y="2016822"/>
            <a:ext cx="3191933" cy="2847276"/>
          </a:xfrm>
          <a:prstGeom prst="rect">
            <a:avLst/>
          </a:prstGeom>
        </p:spPr>
        <p:txBody>
          <a:bodyPr vert="horz" anchor="ctr"/>
          <a:lstStyle>
            <a:lvl1pPr marL="0" marR="0" indent="0" algn="l" defTabSz="1219170" rtl="0" eaLnBrk="1" fontAlgn="auto" latinLnBrk="0" hangingPunct="1">
              <a:lnSpc>
                <a:spcPct val="100000"/>
              </a:lnSpc>
              <a:spcBef>
                <a:spcPts val="800"/>
              </a:spcBef>
              <a:spcAft>
                <a:spcPts val="0"/>
              </a:spcAft>
              <a:buClr>
                <a:srgbClr val="434343"/>
              </a:buClr>
              <a:buSzPct val="100000"/>
              <a:buFont typeface="Raleway"/>
              <a:buNone/>
              <a:tabLst/>
              <a:defRPr sz="1600" b="1">
                <a:solidFill>
                  <a:schemeClr val="tx1"/>
                </a:solidFill>
                <a:latin typeface="Raleway"/>
                <a:ea typeface="Raleway"/>
                <a:cs typeface="Raleway"/>
              </a:defRPr>
            </a:lvl1pPr>
            <a:lvl2pPr algn="ctr">
              <a:defRPr sz="2400" b="1"/>
            </a:lvl2pPr>
            <a:lvl3pPr algn="ctr">
              <a:defRPr sz="2400" b="1"/>
            </a:lvl3pPr>
            <a:lvl4pPr algn="ctr">
              <a:defRPr sz="2400" b="1"/>
            </a:lvl4pPr>
            <a:lvl5pPr algn="ctr">
              <a:defRPr sz="2400" b="1"/>
            </a:lvl5pPr>
          </a:lstStyle>
          <a:p>
            <a:pPr lvl="0"/>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a:p>
            <a:pPr marL="0" marR="0" lvl="0" indent="0" algn="l" defTabSz="1219170" rtl="0" eaLnBrk="1" fontAlgn="auto" latinLnBrk="0" hangingPunct="1">
              <a:lnSpc>
                <a:spcPct val="100000"/>
              </a:lnSpc>
              <a:spcBef>
                <a:spcPts val="800"/>
              </a:spcBef>
              <a:spcAft>
                <a:spcPts val="0"/>
              </a:spcAft>
              <a:buClr>
                <a:srgbClr val="434343"/>
              </a:buClr>
              <a:buSzPct val="100000"/>
              <a:buFont typeface="Raleway"/>
              <a:buNone/>
              <a:tabLst/>
              <a:defRPr/>
            </a:pPr>
            <a:r>
              <a:rPr lang="en-US" dirty="0"/>
              <a:t>CLICK TO EDIT MASTER TEXT STYLES</a:t>
            </a:r>
          </a:p>
        </p:txBody>
      </p:sp>
      <p:sp>
        <p:nvSpPr>
          <p:cNvPr id="7"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7207925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702733" y="1993833"/>
            <a:ext cx="33528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702733" y="2975967"/>
            <a:ext cx="33528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702733" y="3958100"/>
            <a:ext cx="33528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702733" y="4940233"/>
            <a:ext cx="33528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702733" y="5922367"/>
            <a:ext cx="33528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8115300" y="1993833"/>
            <a:ext cx="33528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8115300" y="2975967"/>
            <a:ext cx="33528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8115300" y="3958100"/>
            <a:ext cx="33528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8115300" y="4940233"/>
            <a:ext cx="33528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8115300" y="5922367"/>
            <a:ext cx="33528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3875800" y="1604433"/>
            <a:ext cx="4440400" cy="778800"/>
          </a:xfrm>
          <a:prstGeom prst="rect">
            <a:avLst/>
          </a:prstGeom>
          <a:solidFill>
            <a:schemeClr val="accent1"/>
          </a:solidFill>
          <a:ln>
            <a:noFill/>
          </a:ln>
        </p:spPr>
        <p:txBody>
          <a:bodyPr lIns="121900" tIns="121900" rIns="121900" bIns="121900" anchor="ctr" anchorCtr="0">
            <a:noAutofit/>
          </a:bodyPr>
          <a:lstStyle/>
          <a:p>
            <a:pPr lvl="0" algn="ctr"/>
            <a:endParaRPr lang="en-US" sz="1600" b="1" dirty="0">
              <a:solidFill>
                <a:srgbClr val="FFFFFF"/>
              </a:solidFill>
              <a:latin typeface="Raleway"/>
              <a:ea typeface="Raleway"/>
              <a:cs typeface="Raleway"/>
            </a:endParaRPr>
          </a:p>
        </p:txBody>
      </p:sp>
      <p:sp>
        <p:nvSpPr>
          <p:cNvPr id="387" name="Shape 387"/>
          <p:cNvSpPr/>
          <p:nvPr/>
        </p:nvSpPr>
        <p:spPr>
          <a:xfrm>
            <a:off x="3884967" y="25865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3884967" y="3568700"/>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3884967" y="4550833"/>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3884967" y="5532967"/>
            <a:ext cx="4440400" cy="778800"/>
          </a:xfrm>
          <a:prstGeom prst="rect">
            <a:avLst/>
          </a:prstGeom>
          <a:solidFill>
            <a:schemeClr val="accent1"/>
          </a:solidFill>
          <a:ln>
            <a:noFill/>
          </a:ln>
        </p:spPr>
        <p:txBody>
          <a:bodyPr lIns="121900" tIns="121900" rIns="121900" bIns="121900" anchor="ctr" anchorCtr="0">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305767" y="305768"/>
            <a:ext cx="6669199" cy="567829"/>
          </a:xfrm>
          <a:prstGeom prst="rect">
            <a:avLst/>
          </a:prstGeom>
        </p:spPr>
        <p:txBody>
          <a:bodyPr lIns="91425" tIns="91425" rIns="91425" bIns="91425" anchor="t" anchorCtr="0"/>
          <a:lstStyle>
            <a:lvl1pPr rtl="0">
              <a:spcBef>
                <a:spcPts val="0"/>
              </a:spcBef>
              <a:buClr>
                <a:srgbClr val="9A9A9A"/>
              </a:buClr>
              <a:buSzPct val="100000"/>
              <a:defRPr sz="1867" b="1">
                <a:solidFill>
                  <a:schemeClr val="bg2"/>
                </a:solidFill>
                <a:latin typeface="Raleway"/>
                <a:ea typeface="Raleway"/>
                <a:cs typeface="Raleway"/>
              </a:defRPr>
            </a:lvl1pPr>
            <a:lvl2pPr rtl="0">
              <a:spcBef>
                <a:spcPts val="0"/>
              </a:spcBef>
              <a:buClr>
                <a:srgbClr val="9A9A9A"/>
              </a:buClr>
              <a:buSzPct val="100000"/>
              <a:defRPr sz="2133" b="1">
                <a:solidFill>
                  <a:srgbClr val="9A9A9A"/>
                </a:solidFill>
              </a:defRPr>
            </a:lvl2pPr>
            <a:lvl3pPr rtl="0">
              <a:spcBef>
                <a:spcPts val="0"/>
              </a:spcBef>
              <a:buClr>
                <a:srgbClr val="9A9A9A"/>
              </a:buClr>
              <a:buSzPct val="100000"/>
              <a:defRPr sz="2133" b="1">
                <a:solidFill>
                  <a:srgbClr val="9A9A9A"/>
                </a:solidFill>
              </a:defRPr>
            </a:lvl3pPr>
            <a:lvl4pPr rtl="0">
              <a:spcBef>
                <a:spcPts val="0"/>
              </a:spcBef>
              <a:buClr>
                <a:srgbClr val="9A9A9A"/>
              </a:buClr>
              <a:buSzPct val="100000"/>
              <a:defRPr sz="2133" b="1">
                <a:solidFill>
                  <a:srgbClr val="9A9A9A"/>
                </a:solidFill>
              </a:defRPr>
            </a:lvl4pPr>
            <a:lvl5pPr rtl="0">
              <a:spcBef>
                <a:spcPts val="0"/>
              </a:spcBef>
              <a:buClr>
                <a:srgbClr val="9A9A9A"/>
              </a:buClr>
              <a:buSzPct val="100000"/>
              <a:defRPr sz="2133" b="1">
                <a:solidFill>
                  <a:srgbClr val="9A9A9A"/>
                </a:solidFill>
              </a:defRPr>
            </a:lvl5pPr>
            <a:lvl6pPr rtl="0">
              <a:spcBef>
                <a:spcPts val="0"/>
              </a:spcBef>
              <a:buClr>
                <a:srgbClr val="9A9A9A"/>
              </a:buClr>
              <a:buSzPct val="100000"/>
              <a:defRPr sz="2133" b="1">
                <a:solidFill>
                  <a:srgbClr val="9A9A9A"/>
                </a:solidFill>
              </a:defRPr>
            </a:lvl6pPr>
            <a:lvl7pPr rtl="0">
              <a:spcBef>
                <a:spcPts val="0"/>
              </a:spcBef>
              <a:buClr>
                <a:srgbClr val="9A9A9A"/>
              </a:buClr>
              <a:buSzPct val="100000"/>
              <a:defRPr sz="2133" b="1">
                <a:solidFill>
                  <a:srgbClr val="9A9A9A"/>
                </a:solidFill>
              </a:defRPr>
            </a:lvl7pPr>
            <a:lvl8pPr rtl="0">
              <a:spcBef>
                <a:spcPts val="0"/>
              </a:spcBef>
              <a:buClr>
                <a:srgbClr val="9A9A9A"/>
              </a:buClr>
              <a:buSzPct val="100000"/>
              <a:defRPr sz="2133" b="1">
                <a:solidFill>
                  <a:srgbClr val="9A9A9A"/>
                </a:solidFill>
              </a:defRPr>
            </a:lvl8pPr>
            <a:lvl9pPr rtl="0">
              <a:spcBef>
                <a:spcPts val="0"/>
              </a:spcBef>
              <a:buClr>
                <a:srgbClr val="9A9A9A"/>
              </a:buClr>
              <a:buSzPct val="100000"/>
              <a:defRPr sz="2133" b="1">
                <a:solidFill>
                  <a:srgbClr val="9A9A9A"/>
                </a:solidFill>
              </a:defRPr>
            </a:lvl9pPr>
          </a:lstStyle>
          <a:p>
            <a:pPr lvl="0"/>
            <a:r>
              <a:rPr lang="en-US" dirty="0"/>
              <a:t>CLICK TO EDIT MASTER TEXT STYLES</a:t>
            </a:r>
          </a:p>
        </p:txBody>
      </p:sp>
      <p:sp>
        <p:nvSpPr>
          <p:cNvPr id="8" name="Text Placeholder 7"/>
          <p:cNvSpPr>
            <a:spLocks noGrp="1"/>
          </p:cNvSpPr>
          <p:nvPr>
            <p:ph type="body" sz="quarter" idx="23" hasCustomPrompt="1"/>
          </p:nvPr>
        </p:nvSpPr>
        <p:spPr>
          <a:xfrm>
            <a:off x="3884967" y="16044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6" name="Text Placeholder 7"/>
          <p:cNvSpPr>
            <a:spLocks noGrp="1"/>
          </p:cNvSpPr>
          <p:nvPr>
            <p:ph type="body" sz="quarter" idx="24" hasCustomPrompt="1"/>
          </p:nvPr>
        </p:nvSpPr>
        <p:spPr>
          <a:xfrm>
            <a:off x="3884967" y="25865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7" name="Text Placeholder 7"/>
          <p:cNvSpPr>
            <a:spLocks noGrp="1"/>
          </p:cNvSpPr>
          <p:nvPr>
            <p:ph type="body" sz="quarter" idx="25" hasCustomPrompt="1"/>
          </p:nvPr>
        </p:nvSpPr>
        <p:spPr>
          <a:xfrm>
            <a:off x="3884967" y="3568700"/>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8" name="Text Placeholder 7"/>
          <p:cNvSpPr>
            <a:spLocks noGrp="1"/>
          </p:cNvSpPr>
          <p:nvPr>
            <p:ph type="body" sz="quarter" idx="26" hasCustomPrompt="1"/>
          </p:nvPr>
        </p:nvSpPr>
        <p:spPr>
          <a:xfrm>
            <a:off x="3884967" y="4550833"/>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39" name="Text Placeholder 7"/>
          <p:cNvSpPr>
            <a:spLocks noGrp="1"/>
          </p:cNvSpPr>
          <p:nvPr>
            <p:ph type="body" sz="quarter" idx="27" hasCustomPrompt="1"/>
          </p:nvPr>
        </p:nvSpPr>
        <p:spPr>
          <a:xfrm>
            <a:off x="3884967" y="5532967"/>
            <a:ext cx="4429300" cy="7788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dirty="0"/>
              <a:t>CLICK TO EDIT MASTER TEXT STYLES</a:t>
            </a:r>
          </a:p>
        </p:txBody>
      </p:sp>
      <p:sp>
        <p:nvSpPr>
          <p:cNvPr id="10" name="Text Placeholder 9"/>
          <p:cNvSpPr>
            <a:spLocks noGrp="1"/>
          </p:cNvSpPr>
          <p:nvPr>
            <p:ph type="body" sz="quarter" idx="28"/>
          </p:nvPr>
        </p:nvSpPr>
        <p:spPr>
          <a:xfrm>
            <a:off x="733475" y="151954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2" name="Text Placeholder 9"/>
          <p:cNvSpPr>
            <a:spLocks noGrp="1"/>
          </p:cNvSpPr>
          <p:nvPr>
            <p:ph type="body" sz="quarter" idx="29"/>
          </p:nvPr>
        </p:nvSpPr>
        <p:spPr>
          <a:xfrm>
            <a:off x="733475" y="5445335"/>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3" name="Text Placeholder 9"/>
          <p:cNvSpPr>
            <a:spLocks noGrp="1"/>
          </p:cNvSpPr>
          <p:nvPr>
            <p:ph type="body" sz="quarter" idx="30"/>
          </p:nvPr>
        </p:nvSpPr>
        <p:spPr>
          <a:xfrm>
            <a:off x="733475" y="4463886"/>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4" name="Text Placeholder 9"/>
          <p:cNvSpPr>
            <a:spLocks noGrp="1"/>
          </p:cNvSpPr>
          <p:nvPr>
            <p:ph type="body" sz="quarter" idx="31"/>
          </p:nvPr>
        </p:nvSpPr>
        <p:spPr>
          <a:xfrm>
            <a:off x="733475" y="3482439"/>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5" name="Text Placeholder 9"/>
          <p:cNvSpPr>
            <a:spLocks noGrp="1"/>
          </p:cNvSpPr>
          <p:nvPr>
            <p:ph type="body" sz="quarter" idx="32"/>
          </p:nvPr>
        </p:nvSpPr>
        <p:spPr>
          <a:xfrm>
            <a:off x="733475" y="2500993"/>
            <a:ext cx="2987627" cy="519028"/>
          </a:xfrm>
          <a:prstGeom prst="rect">
            <a:avLst/>
          </a:prstGeom>
        </p:spPr>
        <p:txBody>
          <a:bodyPr vert="horz" anchor="b"/>
          <a:lstStyle>
            <a:lvl1pP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6" name="Text Placeholder 9"/>
          <p:cNvSpPr>
            <a:spLocks noGrp="1"/>
          </p:cNvSpPr>
          <p:nvPr>
            <p:ph type="body" sz="quarter" idx="33"/>
          </p:nvPr>
        </p:nvSpPr>
        <p:spPr>
          <a:xfrm>
            <a:off x="8469688" y="151954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7" name="Text Placeholder 9"/>
          <p:cNvSpPr>
            <a:spLocks noGrp="1"/>
          </p:cNvSpPr>
          <p:nvPr>
            <p:ph type="body" sz="quarter" idx="34"/>
          </p:nvPr>
        </p:nvSpPr>
        <p:spPr>
          <a:xfrm>
            <a:off x="8469688" y="5445335"/>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8" name="Text Placeholder 9"/>
          <p:cNvSpPr>
            <a:spLocks noGrp="1"/>
          </p:cNvSpPr>
          <p:nvPr>
            <p:ph type="body" sz="quarter" idx="35"/>
          </p:nvPr>
        </p:nvSpPr>
        <p:spPr>
          <a:xfrm>
            <a:off x="8469688" y="4463886"/>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49" name="Text Placeholder 9"/>
          <p:cNvSpPr>
            <a:spLocks noGrp="1"/>
          </p:cNvSpPr>
          <p:nvPr>
            <p:ph type="body" sz="quarter" idx="36"/>
          </p:nvPr>
        </p:nvSpPr>
        <p:spPr>
          <a:xfrm>
            <a:off x="8469688" y="3482439"/>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0" name="Text Placeholder 9"/>
          <p:cNvSpPr>
            <a:spLocks noGrp="1"/>
          </p:cNvSpPr>
          <p:nvPr>
            <p:ph type="body" sz="quarter" idx="37"/>
          </p:nvPr>
        </p:nvSpPr>
        <p:spPr>
          <a:xfrm>
            <a:off x="8469688" y="2500993"/>
            <a:ext cx="2987627" cy="519028"/>
          </a:xfrm>
          <a:prstGeom prst="rect">
            <a:avLst/>
          </a:prstGeom>
        </p:spPr>
        <p:txBody>
          <a:bodyPr vert="horz" anchor="b"/>
          <a:lstStyle>
            <a:lvl1pPr algn="r">
              <a:defRPr sz="1467">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a:t>Edit Master text styles</a:t>
            </a:r>
          </a:p>
        </p:txBody>
      </p:sp>
      <p:sp>
        <p:nvSpPr>
          <p:cNvPr id="53" name="Text Placeholder 9"/>
          <p:cNvSpPr>
            <a:spLocks noGrp="1"/>
          </p:cNvSpPr>
          <p:nvPr>
            <p:ph type="body" sz="quarter" idx="38" hasCustomPrompt="1"/>
          </p:nvPr>
        </p:nvSpPr>
        <p:spPr>
          <a:xfrm>
            <a:off x="733475"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54" name="Text Placeholder 9"/>
          <p:cNvSpPr>
            <a:spLocks noGrp="1"/>
          </p:cNvSpPr>
          <p:nvPr>
            <p:ph type="body" sz="quarter" idx="39" hasCustomPrompt="1"/>
          </p:nvPr>
        </p:nvSpPr>
        <p:spPr>
          <a:xfrm>
            <a:off x="8469688" y="999359"/>
            <a:ext cx="2987627" cy="509403"/>
          </a:xfrm>
          <a:prstGeom prst="rect">
            <a:avLst/>
          </a:prstGeom>
        </p:spPr>
        <p:txBody>
          <a:bodyPr vert="horz" anchor="ctr"/>
          <a:lstStyle>
            <a:lvl1pPr>
              <a:defRPr sz="1867" b="1" cap="all">
                <a:solidFill>
                  <a:schemeClr val="tx1"/>
                </a:solidFill>
                <a:latin typeface="Raleway"/>
                <a:cs typeface="Raleway"/>
              </a:defRPr>
            </a:lvl1pPr>
            <a:lvl2pPr>
              <a:defRPr sz="1467">
                <a:latin typeface="Raleway"/>
                <a:cs typeface="Raleway"/>
              </a:defRPr>
            </a:lvl2pPr>
            <a:lvl3pPr>
              <a:defRPr sz="1467">
                <a:latin typeface="Raleway"/>
                <a:cs typeface="Raleway"/>
              </a:defRPr>
            </a:lvl3pPr>
            <a:lvl4pPr>
              <a:defRPr sz="1467">
                <a:latin typeface="Raleway"/>
                <a:cs typeface="Raleway"/>
              </a:defRPr>
            </a:lvl4pPr>
            <a:lvl5pPr>
              <a:defRPr sz="1467">
                <a:latin typeface="Raleway"/>
                <a:cs typeface="Raleway"/>
              </a:defRPr>
            </a:lvl5pPr>
          </a:lstStyle>
          <a:p>
            <a:pPr lvl="0"/>
            <a:r>
              <a:rPr lang="en-US" dirty="0"/>
              <a:t>CLICK TO EDIT MASTER TEXT STYLES</a:t>
            </a:r>
          </a:p>
        </p:txBody>
      </p:sp>
      <p:sp>
        <p:nvSpPr>
          <p:cNvPr id="3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3530919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 Study Layout with Monito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4" name="Shape 348"/>
          <p:cNvSpPr/>
          <p:nvPr/>
        </p:nvSpPr>
        <p:spPr>
          <a:xfrm>
            <a:off x="0" y="0"/>
            <a:ext cx="6467061"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dirty="0"/>
          </a:p>
        </p:txBody>
      </p:sp>
      <p:pic>
        <p:nvPicPr>
          <p:cNvPr id="5" name="Shape 438"/>
          <p:cNvPicPr preferRelativeResize="0"/>
          <p:nvPr/>
        </p:nvPicPr>
        <p:blipFill>
          <a:blip r:embed="rId2">
            <a:alphaModFix/>
          </a:blip>
          <a:stretch>
            <a:fillRect/>
          </a:stretch>
        </p:blipFill>
        <p:spPr>
          <a:xfrm>
            <a:off x="6698568" y="1162569"/>
            <a:ext cx="5198432" cy="4365481"/>
          </a:xfrm>
          <a:prstGeom prst="rect">
            <a:avLst/>
          </a:prstGeom>
          <a:noFill/>
          <a:ln>
            <a:noFill/>
          </a:ln>
        </p:spPr>
      </p:pic>
      <p:sp>
        <p:nvSpPr>
          <p:cNvPr id="2" name="Rectangle 1"/>
          <p:cNvSpPr/>
          <p:nvPr/>
        </p:nvSpPr>
        <p:spPr>
          <a:xfrm>
            <a:off x="310281" y="1453949"/>
            <a:ext cx="5811216" cy="7929671"/>
          </a:xfrm>
          <a:prstGeom prst="rect">
            <a:avLst/>
          </a:prstGeom>
        </p:spPr>
        <p:txBody>
          <a:bodyPr wrap="square">
            <a:spAutoFit/>
          </a:bodyPr>
          <a:lstStyle/>
          <a:p>
            <a:pPr lvl="0" rtl="0">
              <a:spcBef>
                <a:spcPts val="0"/>
              </a:spcBef>
              <a:spcAft>
                <a:spcPts val="800"/>
              </a:spcAft>
              <a:buClr>
                <a:srgbClr val="000000"/>
              </a:buClr>
              <a:buFont typeface="Arial"/>
              <a:buNone/>
            </a:pPr>
            <a:r>
              <a:rPr lang="en-US" sz="1600" b="1" dirty="0">
                <a:solidFill>
                  <a:schemeClr val="dk1"/>
                </a:solidFill>
                <a:latin typeface="Raleway"/>
                <a:ea typeface="Raleway"/>
                <a:cs typeface="Raleway"/>
                <a:sym typeface="Raleway"/>
              </a:rPr>
              <a:t>CLICK TO CASE STUDY TITLE HERE (ADD LOGO ABOVE)</a:t>
            </a:r>
            <a:endParaRPr lang="en" sz="1600" b="1" dirty="0">
              <a:solidFill>
                <a:schemeClr val="dk1"/>
              </a:solidFill>
              <a:latin typeface="Raleway"/>
              <a:ea typeface="Raleway"/>
              <a:cs typeface="Raleway"/>
              <a:sym typeface="Raleway"/>
            </a:endParaRP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SOLUTION</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rtl="0">
              <a:lnSpc>
                <a:spcPct val="115000"/>
              </a:lnSpc>
              <a:spcBef>
                <a:spcPts val="0"/>
              </a:spcBef>
              <a:spcAft>
                <a:spcPts val="0"/>
              </a:spcAft>
              <a:buClr>
                <a:srgbClr val="E92F40"/>
              </a:buClr>
              <a:buSzPct val="25000"/>
              <a:buFont typeface="Raleway"/>
              <a:buNone/>
            </a:pPr>
            <a:r>
              <a:rPr lang="en" sz="1333" b="1" i="0" u="none" strike="noStrike" cap="none" dirty="0">
                <a:solidFill>
                  <a:schemeClr val="accent1"/>
                </a:solidFill>
                <a:latin typeface="Raleway"/>
                <a:ea typeface="Raleway"/>
                <a:cs typeface="Raleway"/>
                <a:sym typeface="Raleway"/>
              </a:rPr>
              <a:t>RESU</a:t>
            </a:r>
            <a:r>
              <a:rPr lang="en-US" sz="1333" b="1" i="0" u="none" strike="noStrike" cap="none" dirty="0">
                <a:solidFill>
                  <a:schemeClr val="accent1"/>
                </a:solidFill>
                <a:latin typeface="Raleway"/>
                <a:ea typeface="Raleway"/>
                <a:cs typeface="Raleway"/>
                <a:sym typeface="Raleway"/>
              </a:rPr>
              <a:t>LTS</a:t>
            </a:r>
            <a:r>
              <a:rPr lang="en" sz="1333" b="0" i="0" u="none" strike="noStrike" cap="none" dirty="0">
                <a:solidFill>
                  <a:srgbClr val="E2102C"/>
                </a:solidFill>
                <a:latin typeface="Raleway"/>
                <a:ea typeface="Raleway"/>
                <a:cs typeface="Raleway"/>
                <a:sym typeface="Raleway"/>
              </a:rPr>
              <a:t> </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r>
              <a:rPr lang="en-US" sz="1333" dirty="0">
                <a:solidFill>
                  <a:schemeClr val="dk1"/>
                </a:solidFill>
                <a:latin typeface="Raleway"/>
                <a:ea typeface="Raleway"/>
                <a:cs typeface="Raleway"/>
                <a:sym typeface="Raleway"/>
              </a:rPr>
              <a:t>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 Click to add case study here.</a:t>
            </a: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US" sz="1333" dirty="0">
              <a:solidFill>
                <a:schemeClr val="dk1"/>
              </a:solidFill>
              <a:latin typeface="Raleway"/>
              <a:ea typeface="Raleway"/>
              <a:cs typeface="Raleway"/>
              <a:sym typeface="Raleway"/>
            </a:endParaRPr>
          </a:p>
          <a:p>
            <a:pPr marL="0" marR="0" lvl="0" indent="0" algn="l" defTabSz="1219170" rtl="0" eaLnBrk="1" fontAlgn="auto" latinLnBrk="0" hangingPunct="1">
              <a:lnSpc>
                <a:spcPct val="115000"/>
              </a:lnSpc>
              <a:spcBef>
                <a:spcPts val="0"/>
              </a:spcBef>
              <a:spcAft>
                <a:spcPts val="1600"/>
              </a:spcAft>
              <a:buClr>
                <a:srgbClr val="000000"/>
              </a:buClr>
              <a:buSzPct val="122222"/>
              <a:buFont typeface="Arial"/>
              <a:buNone/>
              <a:tabLst/>
              <a:defRPr/>
            </a:pPr>
            <a:endParaRPr lang="en" sz="1333" b="0" i="0" u="none" strike="noStrike" cap="none" dirty="0">
              <a:solidFill>
                <a:srgbClr val="E2102C"/>
              </a:solidFill>
              <a:latin typeface="Raleway"/>
              <a:ea typeface="Raleway"/>
              <a:cs typeface="Raleway"/>
              <a:sym typeface="Raleway"/>
            </a:endParaRPr>
          </a:p>
          <a:p>
            <a:pPr lvl="0" rtl="0">
              <a:lnSpc>
                <a:spcPct val="115000"/>
              </a:lnSpc>
              <a:spcBef>
                <a:spcPts val="0"/>
              </a:spcBef>
              <a:spcAft>
                <a:spcPts val="1600"/>
              </a:spcAft>
              <a:buClr>
                <a:srgbClr val="000000"/>
              </a:buClr>
              <a:buSzPct val="122222"/>
              <a:buFont typeface="Arial"/>
              <a:buNone/>
            </a:pPr>
            <a:endParaRPr lang="en" sz="1333" dirty="0">
              <a:solidFill>
                <a:schemeClr val="dk1"/>
              </a:solidFill>
              <a:latin typeface="Raleway"/>
              <a:ea typeface="Raleway"/>
              <a:cs typeface="Raleway"/>
              <a:sym typeface="Raleway"/>
            </a:endParaRPr>
          </a:p>
        </p:txBody>
      </p:sp>
    </p:spTree>
    <p:extLst>
      <p:ext uri="{BB962C8B-B14F-4D97-AF65-F5344CB8AC3E}">
        <p14:creationId xmlns:p14="http://schemas.microsoft.com/office/powerpoint/2010/main" val="10900554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Case Study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4"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a:p>
        </p:txBody>
      </p:sp>
    </p:spTree>
    <p:extLst>
      <p:ext uri="{BB962C8B-B14F-4D97-AF65-F5344CB8AC3E}">
        <p14:creationId xmlns:p14="http://schemas.microsoft.com/office/powerpoint/2010/main" val="18113440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210767842"/>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tx1"/>
                </a:solidFill>
                <a:latin typeface="Helvetica Neue"/>
                <a:cs typeface="Helvetica Neue"/>
              </a:defRPr>
            </a:lvl1pPr>
          </a:lstStyle>
          <a:p>
            <a:fld id="{02CCB1B9-C065-439C-BA4B-82E33D2DF94F}" type="slidenum">
              <a:rPr lang="en-US" smtClean="0"/>
              <a:t>‹#›</a:t>
            </a:fld>
            <a:endParaRPr lang="en-US"/>
          </a:p>
        </p:txBody>
      </p:sp>
      <p:pic>
        <p:nvPicPr>
          <p:cNvPr id="4" name="Picture 3"/>
          <p:cNvPicPr>
            <a:picLocks noChangeAspect="1"/>
          </p:cNvPicPr>
          <p:nvPr/>
        </p:nvPicPr>
        <p:blipFill>
          <a:blip r:embed="rId2"/>
          <a:stretch>
            <a:fillRect/>
          </a:stretch>
        </p:blipFill>
        <p:spPr>
          <a:xfrm>
            <a:off x="10570154" y="6215643"/>
            <a:ext cx="1530692" cy="426557"/>
          </a:xfrm>
          <a:prstGeom prst="rect">
            <a:avLst/>
          </a:prstGeom>
        </p:spPr>
      </p:pic>
    </p:spTree>
    <p:extLst>
      <p:ext uri="{BB962C8B-B14F-4D97-AF65-F5344CB8AC3E}">
        <p14:creationId xmlns:p14="http://schemas.microsoft.com/office/powerpoint/2010/main" val="3804629459"/>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445533" y="1150292"/>
            <a:ext cx="1913599" cy="17344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535134" y="1499628"/>
            <a:ext cx="1734399"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dirty="0">
                <a:solidFill>
                  <a:srgbClr val="FFFFFF"/>
                </a:solidFill>
                <a:latin typeface="Raleway"/>
                <a:ea typeface="Raleway"/>
                <a:cs typeface="Raleway"/>
                <a:sym typeface="Raleway"/>
              </a:rPr>
              <a:t>DMI Red</a:t>
            </a:r>
          </a:p>
          <a:p>
            <a:pPr lvl="0" algn="ctr" rtl="0">
              <a:spcBef>
                <a:spcPts val="0"/>
              </a:spcBef>
              <a:buNone/>
            </a:pPr>
            <a:r>
              <a:rPr lang="en" sz="1600" b="1" dirty="0">
                <a:solidFill>
                  <a:srgbClr val="FFFFFF"/>
                </a:solidFill>
                <a:latin typeface="Raleway"/>
                <a:ea typeface="Raleway"/>
                <a:cs typeface="Raleway"/>
                <a:sym typeface="Raleway"/>
              </a:rPr>
              <a:t>#CE353D</a:t>
            </a:r>
          </a:p>
        </p:txBody>
      </p:sp>
      <p:sp>
        <p:nvSpPr>
          <p:cNvPr id="397" name="Shape 397"/>
          <p:cNvSpPr/>
          <p:nvPr/>
        </p:nvSpPr>
        <p:spPr>
          <a:xfrm rot="5400000">
            <a:off x="2498098" y="1150267"/>
            <a:ext cx="1913599" cy="17344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2587697" y="1499628"/>
            <a:ext cx="1734401"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Pumice</a:t>
            </a:r>
          </a:p>
          <a:p>
            <a:pPr lvl="0" algn="ctr" rtl="0">
              <a:spcBef>
                <a:spcPts val="0"/>
              </a:spcBef>
              <a:buNone/>
            </a:pPr>
            <a:r>
              <a:rPr lang="en" sz="1600" b="1" dirty="0">
                <a:solidFill>
                  <a:srgbClr val="434343"/>
                </a:solidFill>
                <a:latin typeface="Raleway"/>
                <a:ea typeface="Raleway"/>
                <a:cs typeface="Raleway"/>
                <a:sym typeface="Raleway"/>
              </a:rPr>
              <a:t>#D5D9D6</a:t>
            </a:r>
          </a:p>
        </p:txBody>
      </p:sp>
      <p:sp>
        <p:nvSpPr>
          <p:cNvPr id="399" name="Shape 399"/>
          <p:cNvSpPr/>
          <p:nvPr/>
        </p:nvSpPr>
        <p:spPr>
          <a:xfrm rot="5400000">
            <a:off x="4550647" y="1150267"/>
            <a:ext cx="1913599" cy="1734400"/>
          </a:xfrm>
          <a:prstGeom prst="hexagon">
            <a:avLst>
              <a:gd name="adj" fmla="val 25000"/>
              <a:gd name="vf" fmla="val 115470"/>
            </a:avLst>
          </a:prstGeom>
          <a:solidFill>
            <a:schemeClr val="bg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4640247" y="1499628"/>
            <a:ext cx="1734400" cy="1049375"/>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Concrete</a:t>
            </a:r>
          </a:p>
          <a:p>
            <a:pPr lvl="0" algn="ctr" rtl="0">
              <a:spcBef>
                <a:spcPts val="0"/>
              </a:spcBef>
              <a:buNone/>
            </a:pPr>
            <a:r>
              <a:rPr lang="en" sz="1600" b="1" dirty="0">
                <a:solidFill>
                  <a:srgbClr val="FFFFFF"/>
                </a:solidFill>
                <a:latin typeface="Raleway"/>
                <a:ea typeface="Raleway"/>
                <a:cs typeface="Raleway"/>
                <a:sym typeface="Raleway"/>
              </a:rPr>
              <a:t>#7F8C8D</a:t>
            </a:r>
          </a:p>
        </p:txBody>
      </p:sp>
      <p:sp>
        <p:nvSpPr>
          <p:cNvPr id="401" name="Shape 401"/>
          <p:cNvSpPr/>
          <p:nvPr/>
        </p:nvSpPr>
        <p:spPr>
          <a:xfrm rot="5400000">
            <a:off x="1486214" y="2865256"/>
            <a:ext cx="1913599" cy="1734400"/>
          </a:xfrm>
          <a:prstGeom prst="hexagon">
            <a:avLst>
              <a:gd name="adj" fmla="val 25000"/>
              <a:gd name="vf" fmla="val 115470"/>
            </a:avLst>
          </a:prstGeom>
          <a:solidFill>
            <a:schemeClr val="tx1"/>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575813" y="3223694"/>
            <a:ext cx="1734401"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Night</a:t>
            </a:r>
          </a:p>
          <a:p>
            <a:pPr lvl="0" algn="ctr" rtl="0">
              <a:spcBef>
                <a:spcPts val="0"/>
              </a:spcBef>
              <a:buNone/>
            </a:pPr>
            <a:r>
              <a:rPr lang="en" sz="1600" b="1" dirty="0">
                <a:solidFill>
                  <a:srgbClr val="FFFFFF"/>
                </a:solidFill>
                <a:latin typeface="Raleway"/>
                <a:ea typeface="Raleway"/>
                <a:cs typeface="Raleway"/>
                <a:sym typeface="Raleway"/>
              </a:rPr>
              <a:t>#363C41</a:t>
            </a:r>
          </a:p>
        </p:txBody>
      </p:sp>
      <p:sp>
        <p:nvSpPr>
          <p:cNvPr id="403" name="Shape 403"/>
          <p:cNvSpPr/>
          <p:nvPr/>
        </p:nvSpPr>
        <p:spPr>
          <a:xfrm rot="5400000">
            <a:off x="3544690" y="2865256"/>
            <a:ext cx="1913599" cy="1734400"/>
          </a:xfrm>
          <a:prstGeom prst="hexagon">
            <a:avLst>
              <a:gd name="adj" fmla="val 25000"/>
              <a:gd name="vf" fmla="val 115470"/>
            </a:avLst>
          </a:prstGeom>
          <a:solidFill>
            <a:schemeClr val="accent2"/>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3634289"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FFFFFF"/>
                </a:solidFill>
                <a:latin typeface="Raleway"/>
                <a:ea typeface="Raleway"/>
                <a:cs typeface="Raleway"/>
                <a:sym typeface="Raleway"/>
              </a:rPr>
              <a:t>Wisteria</a:t>
            </a:r>
          </a:p>
          <a:p>
            <a:pPr lvl="0" algn="ctr" rtl="0">
              <a:spcBef>
                <a:spcPts val="0"/>
              </a:spcBef>
              <a:buNone/>
            </a:pPr>
            <a:r>
              <a:rPr lang="en" sz="1600" b="1" dirty="0">
                <a:solidFill>
                  <a:srgbClr val="FFFFFF"/>
                </a:solidFill>
                <a:latin typeface="Raleway"/>
                <a:ea typeface="Raleway"/>
                <a:cs typeface="Raleway"/>
                <a:sym typeface="Raleway"/>
              </a:rPr>
              <a:t>#884E9C</a:t>
            </a:r>
          </a:p>
        </p:txBody>
      </p:sp>
      <p:sp>
        <p:nvSpPr>
          <p:cNvPr id="405" name="Shape 405"/>
          <p:cNvSpPr/>
          <p:nvPr/>
        </p:nvSpPr>
        <p:spPr>
          <a:xfrm rot="5400000">
            <a:off x="5603166" y="2865256"/>
            <a:ext cx="1913599" cy="1734400"/>
          </a:xfrm>
          <a:prstGeom prst="hexagon">
            <a:avLst>
              <a:gd name="adj" fmla="val 25000"/>
              <a:gd name="vf" fmla="val 115470"/>
            </a:avLst>
          </a:prstGeom>
          <a:solidFill>
            <a:srgbClr val="F0EFEB"/>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5692765" y="3223694"/>
            <a:ext cx="1734400" cy="1040263"/>
          </a:xfrm>
          <a:prstGeom prst="rect">
            <a:avLst/>
          </a:prstGeom>
          <a:noFill/>
          <a:ln>
            <a:noFill/>
          </a:ln>
        </p:spPr>
        <p:txBody>
          <a:bodyPr lIns="121900" tIns="121900" rIns="121900" bIns="121900" anchor="ctr" anchorCtr="0">
            <a:noAutofit/>
          </a:bodyPr>
          <a:lstStyle/>
          <a:p>
            <a:pPr lvl="0" algn="ctr" rtl="0">
              <a:spcBef>
                <a:spcPts val="0"/>
              </a:spcBef>
              <a:buNone/>
            </a:pPr>
            <a:r>
              <a:rPr lang="en-US" sz="1600" b="0" dirty="0">
                <a:solidFill>
                  <a:srgbClr val="434343"/>
                </a:solidFill>
                <a:latin typeface="Raleway"/>
                <a:ea typeface="Raleway"/>
                <a:cs typeface="Raleway"/>
                <a:sym typeface="Raleway"/>
              </a:rPr>
              <a:t>Mist</a:t>
            </a:r>
          </a:p>
          <a:p>
            <a:pPr lvl="0" algn="ctr" rtl="0">
              <a:spcBef>
                <a:spcPts val="0"/>
              </a:spcBef>
              <a:buNone/>
            </a:pPr>
            <a:r>
              <a:rPr lang="en" sz="1600" b="1" dirty="0">
                <a:solidFill>
                  <a:srgbClr val="434343"/>
                </a:solidFill>
                <a:latin typeface="Raleway"/>
                <a:ea typeface="Raleway"/>
                <a:cs typeface="Raleway"/>
                <a:sym typeface="Raleway"/>
              </a:rPr>
              <a:t>#F3F2EF</a:t>
            </a:r>
          </a:p>
        </p:txBody>
      </p:sp>
      <p:sp>
        <p:nvSpPr>
          <p:cNvPr id="407" name="Shape 407"/>
          <p:cNvSpPr txBox="1"/>
          <p:nvPr/>
        </p:nvSpPr>
        <p:spPr>
          <a:xfrm>
            <a:off x="535133" y="453867"/>
            <a:ext cx="3336800" cy="606800"/>
          </a:xfrm>
          <a:prstGeom prst="rect">
            <a:avLst/>
          </a:prstGeom>
          <a:noFill/>
          <a:ln>
            <a:noFill/>
          </a:ln>
        </p:spPr>
        <p:txBody>
          <a:bodyPr lIns="121900" tIns="121900" rIns="121900" bIns="121900" anchor="t" anchorCtr="0">
            <a:noAutofit/>
          </a:bodyPr>
          <a:lstStyle/>
          <a:p>
            <a:pPr lvl="0" rtl="0">
              <a:spcBef>
                <a:spcPts val="0"/>
              </a:spcBef>
              <a:buNone/>
            </a:pPr>
            <a:r>
              <a:rPr lang="en" sz="2400">
                <a:latin typeface="Raleway"/>
                <a:ea typeface="Raleway"/>
                <a:cs typeface="Raleway"/>
                <a:sym typeface="Raleway"/>
              </a:rPr>
              <a:t>COLORS: </a:t>
            </a:r>
          </a:p>
        </p:txBody>
      </p:sp>
      <p:sp>
        <p:nvSpPr>
          <p:cNvPr id="408" name="Shape 408"/>
          <p:cNvSpPr/>
          <p:nvPr/>
        </p:nvSpPr>
        <p:spPr>
          <a:xfrm rot="5400000">
            <a:off x="2695701" y="4582862"/>
            <a:ext cx="1493199" cy="1353199"/>
          </a:xfrm>
          <a:prstGeom prst="hexagon">
            <a:avLst>
              <a:gd name="adj" fmla="val 25000"/>
              <a:gd name="vf" fmla="val 115470"/>
            </a:avLst>
          </a:prstGeom>
          <a:solidFill>
            <a:schemeClr val="accent6"/>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765701"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#E15829</a:t>
            </a:r>
          </a:p>
        </p:txBody>
      </p:sp>
      <p:sp>
        <p:nvSpPr>
          <p:cNvPr id="410" name="Shape 410"/>
          <p:cNvSpPr/>
          <p:nvPr/>
        </p:nvSpPr>
        <p:spPr>
          <a:xfrm rot="5400000">
            <a:off x="4748234" y="4582862"/>
            <a:ext cx="1493199" cy="1353199"/>
          </a:xfrm>
          <a:prstGeom prst="hexagon">
            <a:avLst>
              <a:gd name="adj" fmla="val 25000"/>
              <a:gd name="vf" fmla="val 115470"/>
            </a:avLst>
          </a:prstGeom>
          <a:solidFill>
            <a:schemeClr val="accent4"/>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481823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#E9004B</a:t>
            </a:r>
          </a:p>
        </p:txBody>
      </p:sp>
      <p:sp>
        <p:nvSpPr>
          <p:cNvPr id="412" name="Shape 412"/>
          <p:cNvSpPr/>
          <p:nvPr/>
        </p:nvSpPr>
        <p:spPr>
          <a:xfrm rot="5400000">
            <a:off x="796230" y="4582862"/>
            <a:ext cx="1493199" cy="1353199"/>
          </a:xfrm>
          <a:prstGeom prst="hexagon">
            <a:avLst>
              <a:gd name="adj" fmla="val 25000"/>
              <a:gd name="vf" fmla="val 115470"/>
            </a:avLst>
          </a:prstGeom>
          <a:solidFill>
            <a:schemeClr val="accent3"/>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866230" y="4855945"/>
            <a:ext cx="1353199" cy="813331"/>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#490C66</a:t>
            </a:r>
          </a:p>
        </p:txBody>
      </p:sp>
      <p:sp>
        <p:nvSpPr>
          <p:cNvPr id="414" name="Shape 414"/>
          <p:cNvSpPr/>
          <p:nvPr/>
        </p:nvSpPr>
        <p:spPr>
          <a:xfrm rot="5400000">
            <a:off x="6800763" y="4582862"/>
            <a:ext cx="1493199" cy="1353199"/>
          </a:xfrm>
          <a:prstGeom prst="hexagon">
            <a:avLst>
              <a:gd name="adj" fmla="val 25000"/>
              <a:gd name="vf" fmla="val 115470"/>
            </a:avLst>
          </a:prstGeom>
          <a:solidFill>
            <a:schemeClr val="accent5"/>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6870763" y="4855946"/>
            <a:ext cx="1353199" cy="813329"/>
          </a:xfrm>
          <a:prstGeom prst="rect">
            <a:avLst/>
          </a:prstGeom>
          <a:noFill/>
          <a:ln>
            <a:noFill/>
          </a:ln>
        </p:spPr>
        <p:txBody>
          <a:bodyPr lIns="121900" tIns="121900" rIns="121900" bIns="121900" anchor="ctr" anchorCtr="0">
            <a:noAutofit/>
          </a:bodyPr>
          <a:lstStyle/>
          <a:p>
            <a:pPr lvl="0" algn="ctr" rtl="0">
              <a:spcBef>
                <a:spcPts val="0"/>
              </a:spcBef>
              <a:buNone/>
            </a:pPr>
            <a:r>
              <a:rPr lang="en" sz="1600" b="1" dirty="0">
                <a:solidFill>
                  <a:srgbClr val="FFFFFF"/>
                </a:solidFill>
                <a:latin typeface="Raleway"/>
                <a:ea typeface="Raleway"/>
                <a:cs typeface="Raleway"/>
                <a:sym typeface="Raleway"/>
              </a:rPr>
              <a:t>#E74582</a:t>
            </a:r>
          </a:p>
          <a:p>
            <a:pPr lvl="0" algn="ctr" rtl="0">
              <a:spcBef>
                <a:spcPts val="0"/>
              </a:spcBef>
              <a:buNone/>
            </a:pPr>
            <a:endParaRPr sz="1600" b="1"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0371035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1_Executive Presentation - Slide 3 1">
    <p:spTree>
      <p:nvGrpSpPr>
        <p:cNvPr id="1" name="Shape 347"/>
        <p:cNvGrpSpPr/>
        <p:nvPr/>
      </p:nvGrpSpPr>
      <p:grpSpPr>
        <a:xfrm>
          <a:off x="0" y="0"/>
          <a:ext cx="0" cy="0"/>
          <a:chOff x="0" y="0"/>
          <a:chExt cx="0" cy="0"/>
        </a:xfrm>
      </p:grpSpPr>
      <p:sp>
        <p:nvSpPr>
          <p:cNvPr id="348" name="Shape 348"/>
          <p:cNvSpPr/>
          <p:nvPr/>
        </p:nvSpPr>
        <p:spPr>
          <a:xfrm>
            <a:off x="0" y="0"/>
            <a:ext cx="6038000" cy="6858000"/>
          </a:xfrm>
          <a:prstGeom prst="rect">
            <a:avLst/>
          </a:prstGeom>
          <a:solidFill>
            <a:srgbClr val="F3F2EF"/>
          </a:solidFill>
          <a:ln>
            <a:noFill/>
          </a:ln>
        </p:spPr>
        <p:txBody>
          <a:bodyPr lIns="121900" tIns="121900" rIns="121900" bIns="121900" anchor="ctr" anchorCtr="0">
            <a:noAutofit/>
          </a:bodyPr>
          <a:lstStyle/>
          <a:p>
            <a:pPr lvl="0">
              <a:spcBef>
                <a:spcPts val="0"/>
              </a:spcBef>
              <a:buNone/>
            </a:pPr>
            <a:endParaRPr sz="2400"/>
          </a:p>
        </p:txBody>
      </p:sp>
      <p:sp>
        <p:nvSpPr>
          <p:cNvPr id="349" name="Shape 349"/>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a:solidFill>
                  <a:srgbClr val="D8D8D8"/>
                </a:solidFill>
                <a:latin typeface="Helvetica Neue"/>
                <a:ea typeface="Helvetica Neue"/>
                <a:cs typeface="Helvetica Neue"/>
                <a:sym typeface="Helvetica Neue"/>
              </a:rPr>
              <a:t>© 201</a:t>
            </a:r>
            <a:r>
              <a:rPr lang="en" sz="800">
                <a:solidFill>
                  <a:srgbClr val="D8D8D8"/>
                </a:solidFill>
                <a:latin typeface="Helvetica Neue"/>
                <a:ea typeface="Helvetica Neue"/>
                <a:cs typeface="Helvetica Neue"/>
                <a:sym typeface="Helvetica Neue"/>
              </a:rPr>
              <a:t>6</a:t>
            </a:r>
            <a:r>
              <a:rPr lang="en" sz="800" b="0" i="0" u="none" strike="noStrike" cap="none">
                <a:solidFill>
                  <a:srgbClr val="D8D8D8"/>
                </a:solidFill>
                <a:latin typeface="Helvetica Neue"/>
                <a:ea typeface="Helvetica Neue"/>
                <a:cs typeface="Helvetica Neue"/>
                <a:sym typeface="Helvetica Neue"/>
              </a:rPr>
              <a:t> DMI CONFIDENTIAL &amp; PROPRIETARY</a:t>
            </a:r>
          </a:p>
          <a:p>
            <a:pPr marL="0" marR="0" lvl="0" indent="0" algn="l" rtl="0">
              <a:lnSpc>
                <a:spcPct val="100000"/>
              </a:lnSpc>
              <a:spcBef>
                <a:spcPts val="0"/>
              </a:spcBef>
              <a:spcAft>
                <a:spcPts val="0"/>
              </a:spcAft>
              <a:buClr>
                <a:srgbClr val="000000"/>
              </a:buClr>
              <a:buFont typeface="Arial"/>
              <a:buNone/>
            </a:pPr>
            <a:endParaRPr sz="800" b="0" i="0" u="none" strike="noStrike" cap="none">
              <a:solidFill>
                <a:srgbClr val="D8D8D8"/>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29666402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775484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FDB8711-139E-4423-B3E4-E2EC0B699238}"/>
              </a:ext>
            </a:extLst>
          </p:cNvPr>
          <p:cNvGrpSpPr/>
          <p:nvPr/>
        </p:nvGrpSpPr>
        <p:grpSpPr>
          <a:xfrm>
            <a:off x="5932" y="-20780"/>
            <a:ext cx="7473320" cy="3718677"/>
            <a:chOff x="2334762" y="1520012"/>
            <a:chExt cx="5604990" cy="2789008"/>
          </a:xfrm>
        </p:grpSpPr>
        <p:pic>
          <p:nvPicPr>
            <p:cNvPr id="11" name="Picture 10">
              <a:extLst>
                <a:ext uri="{FF2B5EF4-FFF2-40B4-BE49-F238E27FC236}">
                  <a16:creationId xmlns:a16="http://schemas.microsoft.com/office/drawing/2014/main" id="{438803AA-7CCE-4C36-A65E-759023084715}"/>
                </a:ext>
              </a:extLst>
            </p:cNvPr>
            <p:cNvPicPr>
              <a:picLocks noChangeAspect="1"/>
            </p:cNvPicPr>
            <p:nvPr/>
          </p:nvPicPr>
          <p:blipFill>
            <a:blip r:embed="rId2"/>
            <a:stretch>
              <a:fillRect/>
            </a:stretch>
          </p:blipFill>
          <p:spPr>
            <a:xfrm>
              <a:off x="2334762" y="1520012"/>
              <a:ext cx="5604990" cy="2789008"/>
            </a:xfrm>
            <a:prstGeom prst="rect">
              <a:avLst/>
            </a:prstGeom>
          </p:spPr>
        </p:pic>
        <p:sp>
          <p:nvSpPr>
            <p:cNvPr id="8" name="Right Triangle 7"/>
            <p:cNvSpPr/>
            <p:nvPr/>
          </p:nvSpPr>
          <p:spPr>
            <a:xfrm flipV="1">
              <a:off x="2334762" y="1540854"/>
              <a:ext cx="5527806" cy="2768166"/>
            </a:xfrm>
            <a:prstGeom prst="r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397669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914400" y="3452267"/>
            <a:ext cx="9284000" cy="2326400"/>
          </a:xfrm>
          <a:prstGeom prst="rect">
            <a:avLst/>
          </a:prstGeom>
        </p:spPr>
        <p:txBody>
          <a:bodyPr lIns="91425" tIns="91425" rIns="91425" bIns="91425" anchor="b" anchorCtr="0"/>
          <a:lstStyle>
            <a:lvl1pPr rtl="0">
              <a:spcBef>
                <a:spcPts val="0"/>
              </a:spcBef>
              <a:buClr>
                <a:schemeClr val="lt1"/>
              </a:buClr>
              <a:buSzPct val="100000"/>
              <a:buFont typeface="Raleway"/>
              <a:defRPr sz="5333">
                <a:solidFill>
                  <a:schemeClr val="lt1"/>
                </a:solidFill>
                <a:latin typeface="Raleway"/>
                <a:ea typeface="Raleway"/>
                <a:cs typeface="Raleway"/>
                <a:sym typeface="Raleway"/>
              </a:defRPr>
            </a:lvl1pPr>
            <a:lvl2pPr rtl="0">
              <a:spcBef>
                <a:spcPts val="0"/>
              </a:spcBef>
              <a:buClr>
                <a:schemeClr val="lt1"/>
              </a:buClr>
              <a:buSzPct val="100000"/>
              <a:defRPr sz="6400">
                <a:solidFill>
                  <a:schemeClr val="lt1"/>
                </a:solidFill>
              </a:defRPr>
            </a:lvl2pPr>
            <a:lvl3pPr rtl="0">
              <a:spcBef>
                <a:spcPts val="0"/>
              </a:spcBef>
              <a:buClr>
                <a:schemeClr val="lt1"/>
              </a:buClr>
              <a:buSzPct val="100000"/>
              <a:defRPr sz="6400">
                <a:solidFill>
                  <a:schemeClr val="lt1"/>
                </a:solidFill>
              </a:defRPr>
            </a:lvl3pPr>
            <a:lvl4pPr rtl="0">
              <a:spcBef>
                <a:spcPts val="0"/>
              </a:spcBef>
              <a:buClr>
                <a:schemeClr val="lt1"/>
              </a:buClr>
              <a:buSzPct val="100000"/>
              <a:defRPr sz="6400">
                <a:solidFill>
                  <a:schemeClr val="lt1"/>
                </a:solidFill>
              </a:defRPr>
            </a:lvl4pPr>
            <a:lvl5pPr rtl="0">
              <a:spcBef>
                <a:spcPts val="0"/>
              </a:spcBef>
              <a:buClr>
                <a:schemeClr val="lt1"/>
              </a:buClr>
              <a:buSzPct val="100000"/>
              <a:defRPr sz="6400">
                <a:solidFill>
                  <a:schemeClr val="lt1"/>
                </a:solidFill>
              </a:defRPr>
            </a:lvl5pPr>
            <a:lvl6pPr rtl="0">
              <a:spcBef>
                <a:spcPts val="0"/>
              </a:spcBef>
              <a:buClr>
                <a:schemeClr val="lt1"/>
              </a:buClr>
              <a:buSzPct val="100000"/>
              <a:defRPr sz="6400">
                <a:solidFill>
                  <a:schemeClr val="lt1"/>
                </a:solidFill>
              </a:defRPr>
            </a:lvl6pPr>
            <a:lvl7pPr rtl="0">
              <a:spcBef>
                <a:spcPts val="0"/>
              </a:spcBef>
              <a:buClr>
                <a:schemeClr val="lt1"/>
              </a:buClr>
              <a:buSzPct val="100000"/>
              <a:defRPr sz="6400">
                <a:solidFill>
                  <a:schemeClr val="lt1"/>
                </a:solidFill>
              </a:defRPr>
            </a:lvl7pPr>
            <a:lvl8pPr rtl="0">
              <a:spcBef>
                <a:spcPts val="0"/>
              </a:spcBef>
              <a:buClr>
                <a:schemeClr val="lt1"/>
              </a:buClr>
              <a:buSzPct val="100000"/>
              <a:defRPr sz="6400">
                <a:solidFill>
                  <a:schemeClr val="lt1"/>
                </a:solidFill>
              </a:defRPr>
            </a:lvl8pPr>
            <a:lvl9pPr rtl="0">
              <a:spcBef>
                <a:spcPts val="0"/>
              </a:spcBef>
              <a:buClr>
                <a:schemeClr val="lt1"/>
              </a:buClr>
              <a:buSzPct val="100000"/>
              <a:defRPr sz="6400">
                <a:solidFill>
                  <a:schemeClr val="lt1"/>
                </a:solidFill>
              </a:defRPr>
            </a:lvl9pPr>
          </a:lstStyle>
          <a:p>
            <a:r>
              <a:rPr lang="en-US" dirty="0"/>
              <a:t>CLICK TO EDIT MASTER TITLE STYLE</a:t>
            </a:r>
            <a:endParaRPr dirty="0"/>
          </a:p>
        </p:txBody>
      </p:sp>
      <p:sp>
        <p:nvSpPr>
          <p:cNvPr id="7"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8" name="Shape 112"/>
          <p:cNvPicPr preferRelativeResize="0"/>
          <p:nvPr/>
        </p:nvPicPr>
        <p:blipFill>
          <a:blip r:embed="rId3">
            <a:alphaModFix/>
          </a:blip>
          <a:stretch>
            <a:fillRect/>
          </a:stretch>
        </p:blipFill>
        <p:spPr>
          <a:xfrm>
            <a:off x="10501767" y="5877601"/>
            <a:ext cx="1272200" cy="578833"/>
          </a:xfrm>
          <a:prstGeom prst="rect">
            <a:avLst/>
          </a:prstGeom>
          <a:noFill/>
          <a:ln>
            <a:noFill/>
          </a:ln>
        </p:spPr>
      </p:pic>
      <p:sp>
        <p:nvSpPr>
          <p:cNvPr id="5" name="Shape 111"/>
          <p:cNvSpPr/>
          <p:nvPr/>
        </p:nvSpPr>
        <p:spPr>
          <a:xfrm flipH="1">
            <a:off x="8532801" y="4750802"/>
            <a:ext cx="3659199" cy="2107199"/>
          </a:xfrm>
          <a:prstGeom prst="rtTriangle">
            <a:avLst/>
          </a:prstGeom>
          <a:solidFill>
            <a:srgbClr val="FFFFFF"/>
          </a:solidFill>
          <a:ln>
            <a:noFill/>
          </a:ln>
        </p:spPr>
        <p:txBody>
          <a:bodyPr lIns="121900" tIns="121900" rIns="121900" bIns="121900" anchor="ctr" anchorCtr="0">
            <a:noAutofit/>
          </a:bodyPr>
          <a:lstStyle/>
          <a:p>
            <a:pPr>
              <a:spcBef>
                <a:spcPts val="0"/>
              </a:spcBef>
              <a:buNone/>
            </a:pPr>
            <a:endParaRPr sz="2400" dirty="0">
              <a:latin typeface="Raleway"/>
              <a:ea typeface="Raleway"/>
              <a:cs typeface="Raleway"/>
            </a:endParaRPr>
          </a:p>
        </p:txBody>
      </p:sp>
      <p:pic>
        <p:nvPicPr>
          <p:cNvPr id="9" name="Picture 8">
            <a:extLst>
              <a:ext uri="{FF2B5EF4-FFF2-40B4-BE49-F238E27FC236}">
                <a16:creationId xmlns:a16="http://schemas.microsoft.com/office/drawing/2014/main" id="{D06BEB72-DC0D-4D33-BE7A-99D8A1BA1365}"/>
              </a:ext>
            </a:extLst>
          </p:cNvPr>
          <p:cNvPicPr>
            <a:picLocks noChangeAspect="1"/>
          </p:cNvPicPr>
          <p:nvPr/>
        </p:nvPicPr>
        <p:blipFill>
          <a:blip r:embed="rId4"/>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145934433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8_Custom Layout">
    <p:spTree>
      <p:nvGrpSpPr>
        <p:cNvPr id="1" name=""/>
        <p:cNvGrpSpPr/>
        <p:nvPr/>
      </p:nvGrpSpPr>
      <p:grpSpPr>
        <a:xfrm>
          <a:off x="0" y="0"/>
          <a:ext cx="0" cy="0"/>
          <a:chOff x="0" y="0"/>
          <a:chExt cx="0" cy="0"/>
        </a:xfrm>
      </p:grpSpPr>
      <p:pic>
        <p:nvPicPr>
          <p:cNvPr id="22" name="Picture 21" descr="A close up of a computer&#10;&#10;Description generated with high confidence">
            <a:extLst>
              <a:ext uri="{FF2B5EF4-FFF2-40B4-BE49-F238E27FC236}">
                <a16:creationId xmlns:a16="http://schemas.microsoft.com/office/drawing/2014/main" id="{776824F3-ACDD-489B-A2AA-2EBFEFD4D2F8}"/>
              </a:ext>
            </a:extLst>
          </p:cNvPr>
          <p:cNvPicPr>
            <a:picLocks noChangeAspect="1"/>
          </p:cNvPicPr>
          <p:nvPr/>
        </p:nvPicPr>
        <p:blipFill rotWithShape="1">
          <a:blip r:embed="rId2"/>
          <a:srcRect l="54668"/>
          <a:stretch/>
        </p:blipFill>
        <p:spPr>
          <a:xfrm>
            <a:off x="-152130" y="-34651"/>
            <a:ext cx="4678407" cy="6873564"/>
          </a:xfrm>
          <a:prstGeom prst="rect">
            <a:avLst/>
          </a:prstGeom>
        </p:spPr>
      </p:pic>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21" name="Rectangle 20">
            <a:extLst>
              <a:ext uri="{FF2B5EF4-FFF2-40B4-BE49-F238E27FC236}">
                <a16:creationId xmlns:a16="http://schemas.microsoft.com/office/drawing/2014/main" id="{514FCC99-4422-4D15-9EDF-42BD2DB015E1}"/>
              </a:ext>
            </a:extLst>
          </p:cNvPr>
          <p:cNvSpPr/>
          <p:nvPr/>
        </p:nvSpPr>
        <p:spPr>
          <a:xfrm flipV="1">
            <a:off x="5932" y="7009"/>
            <a:ext cx="4520345" cy="6831903"/>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1868817"/>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MAGIC QUADRANT</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865323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pic>
        <p:nvPicPr>
          <p:cNvPr id="13" name="Picture 12" descr="A large body of water&#10;&#10;Description generated with very high confidence">
            <a:extLst>
              <a:ext uri="{FF2B5EF4-FFF2-40B4-BE49-F238E27FC236}">
                <a16:creationId xmlns:a16="http://schemas.microsoft.com/office/drawing/2014/main" id="{D2B89A9C-2087-465A-AC52-48BF287CC722}"/>
              </a:ext>
            </a:extLst>
          </p:cNvPr>
          <p:cNvPicPr>
            <a:picLocks noChangeAspect="1"/>
          </p:cNvPicPr>
          <p:nvPr/>
        </p:nvPicPr>
        <p:blipFill rotWithShape="1">
          <a:blip r:embed="rId2"/>
          <a:srcRect l="51126" t="24224" r="14659" b="-91"/>
          <a:stretch/>
        </p:blipFill>
        <p:spPr>
          <a:xfrm>
            <a:off x="-152130" y="-34645"/>
            <a:ext cx="4667815" cy="6892644"/>
          </a:xfrm>
          <a:prstGeom prst="rect">
            <a:avLst/>
          </a:prstGeom>
        </p:spPr>
      </p:pic>
      <p:sp>
        <p:nvSpPr>
          <p:cNvPr id="10" name="Rectangle 9">
            <a:extLst>
              <a:ext uri="{FF2B5EF4-FFF2-40B4-BE49-F238E27FC236}">
                <a16:creationId xmlns:a16="http://schemas.microsoft.com/office/drawing/2014/main" id="{63F2C03A-AD86-49B9-B604-F46341CE707A}"/>
              </a:ext>
            </a:extLst>
          </p:cNvPr>
          <p:cNvSpPr/>
          <p:nvPr/>
        </p:nvSpPr>
        <p:spPr>
          <a:xfrm flipV="1">
            <a:off x="-152129" y="-15565"/>
            <a:ext cx="4667813" cy="6854479"/>
          </a:xfrm>
          <a:prstGeom prst="rect">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a:t>
            </a:r>
          </a:p>
          <a:p>
            <a:pPr>
              <a:lnSpc>
                <a:spcPct val="80000"/>
              </a:lnSpc>
            </a:pPr>
            <a:r>
              <a:rPr lang="en-US" sz="4800" b="1" dirty="0">
                <a:solidFill>
                  <a:srgbClr val="FFFFFF"/>
                </a:solidFill>
                <a:latin typeface="Raleway"/>
                <a:ea typeface="Raleway"/>
                <a:cs typeface="Raleway"/>
                <a:sym typeface="Raleway"/>
              </a:rPr>
              <a:t>WAVE</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9724803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1184"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a:t>
            </a:r>
          </a:p>
          <a:p>
            <a:pPr>
              <a:lnSpc>
                <a:spcPct val="80000"/>
              </a:lnSpc>
            </a:pPr>
            <a:r>
              <a:rPr lang="en-US" sz="4800" b="1" dirty="0">
                <a:solidFill>
                  <a:srgbClr val="FFFFFF"/>
                </a:solidFill>
                <a:latin typeface="Raleway"/>
                <a:ea typeface="Raleway"/>
                <a:cs typeface="Raleway"/>
                <a:sym typeface="Raleway"/>
              </a:rPr>
              <a:t>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3302746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20676753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FORRESTER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9130472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Effect>
                      <a14:saturation sat="66000"/>
                    </a14:imgEffect>
                  </a14:imgLayer>
                </a14:imgProps>
              </a:ext>
            </a:extLst>
          </a:blip>
          <a:stretch>
            <a:fillRect/>
          </a:stretch>
        </p:blipFill>
        <p:spPr>
          <a:xfrm flipV="1">
            <a:off x="12859" y="1"/>
            <a:ext cx="7460463" cy="3690889"/>
          </a:xfrm>
          <a:prstGeom prst="rtTriangle">
            <a:avLst/>
          </a:prstGeom>
        </p:spPr>
      </p:pic>
      <p:sp>
        <p:nvSpPr>
          <p:cNvPr id="8" name="Right Triangle 7"/>
          <p:cNvSpPr/>
          <p:nvPr/>
        </p:nvSpPr>
        <p:spPr>
          <a:xfrm flipV="1">
            <a:off x="1" y="0"/>
            <a:ext cx="7473320" cy="3690888"/>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Shape 656"/>
          <p:cNvSpPr txBox="1"/>
          <p:nvPr/>
        </p:nvSpPr>
        <p:spPr>
          <a:xfrm>
            <a:off x="235267"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GARTNER </a:t>
            </a:r>
            <a:r>
              <a:rPr lang="en-US" sz="4800" b="1" dirty="0" err="1">
                <a:solidFill>
                  <a:srgbClr val="FFFFFF"/>
                </a:solidFill>
                <a:latin typeface="Raleway"/>
                <a:ea typeface="Raleway"/>
                <a:cs typeface="Raleway"/>
                <a:sym typeface="Raleway"/>
              </a:rPr>
              <a:t>IoT</a:t>
            </a:r>
            <a:r>
              <a:rPr lang="en-US" sz="4800" b="1" dirty="0">
                <a:solidFill>
                  <a:srgbClr val="FFFFFF"/>
                </a:solidFill>
                <a:latin typeface="Raleway"/>
                <a:ea typeface="Raleway"/>
                <a:cs typeface="Raleway"/>
                <a:sym typeface="Raleway"/>
              </a:rPr>
              <a:t> MARKET TRENDS</a:t>
            </a:r>
            <a:endParaRPr lang="en" sz="4800" b="1" dirty="0">
              <a:solidFill>
                <a:srgbClr val="FFFFFF"/>
              </a:solidFill>
              <a:latin typeface="Raleway"/>
              <a:ea typeface="Raleway"/>
              <a:cs typeface="Raleway"/>
              <a:sym typeface="Raleway"/>
            </a:endParaRPr>
          </a:p>
        </p:txBody>
      </p:sp>
      <p:sp>
        <p:nvSpPr>
          <p:cNvPr id="6" name="Shape 657"/>
          <p:cNvSpPr txBox="1"/>
          <p:nvPr/>
        </p:nvSpPr>
        <p:spPr>
          <a:xfrm>
            <a:off x="275600"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ANALYST VIEW POINT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5552520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02CCB1B9-C065-439C-BA4B-82E33D2DF94F}" type="slidenum">
              <a:rPr lang="en-US" smtClean="0"/>
              <a:t>‹#›</a:t>
            </a:fld>
            <a:endParaRPr lang="en-US"/>
          </a:p>
        </p:txBody>
      </p:sp>
      <p:pic>
        <p:nvPicPr>
          <p:cNvPr id="6" name="Picture 5"/>
          <p:cNvPicPr>
            <a:picLocks noChangeAspect="1"/>
          </p:cNvPicPr>
          <p:nvPr/>
        </p:nvPicPr>
        <p:blipFill rotWithShape="1">
          <a:blip r:embed="rId2"/>
          <a:srcRect l="14442" t="14079" r="3757" b="4309"/>
          <a:stretch/>
        </p:blipFill>
        <p:spPr>
          <a:xfrm>
            <a:off x="12859" y="-1"/>
            <a:ext cx="7460463" cy="3761511"/>
          </a:xfrm>
          <a:prstGeom prst="rect">
            <a:avLst/>
          </a:prstGeom>
        </p:spPr>
      </p:pic>
      <p:sp>
        <p:nvSpPr>
          <p:cNvPr id="7" name="Right Triangle 6"/>
          <p:cNvSpPr/>
          <p:nvPr/>
        </p:nvSpPr>
        <p:spPr>
          <a:xfrm flipV="1">
            <a:off x="1" y="0"/>
            <a:ext cx="7473320" cy="3761509"/>
          </a:xfrm>
          <a:prstGeom prst="rtTriangle">
            <a:avLst/>
          </a:prstGeom>
          <a:solidFill>
            <a:schemeClr val="accent6">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Shape 656"/>
          <p:cNvSpPr txBox="1"/>
          <p:nvPr/>
        </p:nvSpPr>
        <p:spPr>
          <a:xfrm>
            <a:off x="96733" y="635934"/>
            <a:ext cx="4454800" cy="569199"/>
          </a:xfrm>
          <a:prstGeom prst="rect">
            <a:avLst/>
          </a:prstGeom>
          <a:noFill/>
          <a:ln>
            <a:noFill/>
          </a:ln>
        </p:spPr>
        <p:txBody>
          <a:bodyPr lIns="121900" tIns="0" rIns="121900" bIns="121900" anchor="t" anchorCtr="0">
            <a:noAutofit/>
          </a:bodyPr>
          <a:lstStyle/>
          <a:p>
            <a:pPr>
              <a:lnSpc>
                <a:spcPct val="80000"/>
              </a:lnSpc>
            </a:pPr>
            <a:r>
              <a:rPr lang="en-US" sz="4800" b="1" dirty="0">
                <a:solidFill>
                  <a:srgbClr val="FFFFFF"/>
                </a:solidFill>
                <a:latin typeface="Raleway"/>
                <a:ea typeface="Raleway"/>
                <a:cs typeface="Raleway"/>
                <a:sym typeface="Raleway"/>
              </a:rPr>
              <a:t>THE ANALYTICS JOURNEY</a:t>
            </a:r>
            <a:endParaRPr lang="en" sz="4800" b="1" dirty="0">
              <a:solidFill>
                <a:srgbClr val="FFFFFF"/>
              </a:solidFill>
              <a:latin typeface="Raleway"/>
              <a:ea typeface="Raleway"/>
              <a:cs typeface="Raleway"/>
              <a:sym typeface="Raleway"/>
            </a:endParaRPr>
          </a:p>
        </p:txBody>
      </p:sp>
      <p:sp>
        <p:nvSpPr>
          <p:cNvPr id="9" name="Shape 657"/>
          <p:cNvSpPr txBox="1"/>
          <p:nvPr/>
        </p:nvSpPr>
        <p:spPr>
          <a:xfrm>
            <a:off x="137067" y="195133"/>
            <a:ext cx="4184800" cy="440800"/>
          </a:xfrm>
          <a:prstGeom prst="rect">
            <a:avLst/>
          </a:prstGeom>
          <a:noFill/>
          <a:ln>
            <a:noFill/>
          </a:ln>
        </p:spPr>
        <p:txBody>
          <a:bodyPr lIns="121900" tIns="121900" rIns="121900" bIns="121900" anchor="t" anchorCtr="0">
            <a:noAutofit/>
          </a:bodyPr>
          <a:lstStyle/>
          <a:p>
            <a:pPr>
              <a:buClr>
                <a:srgbClr val="666666"/>
              </a:buClr>
              <a:buSzPct val="25000"/>
              <a:buFont typeface="Raleway"/>
              <a:buNone/>
            </a:pPr>
            <a:r>
              <a:rPr lang="en-US" sz="1600" dirty="0">
                <a:solidFill>
                  <a:srgbClr val="FFFFFF"/>
                </a:solidFill>
                <a:latin typeface="Raleway"/>
                <a:ea typeface="Raleway"/>
                <a:cs typeface="Raleway"/>
                <a:sym typeface="Raleway"/>
              </a:rPr>
              <a:t>STATE OF THE MARKET</a:t>
            </a:r>
            <a:endParaRPr lang="en" sz="1600" dirty="0">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4159450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t">
            <a:normAutofit/>
          </a:bodyPr>
          <a:lstStyle>
            <a:lvl1pPr>
              <a:defRPr lang="en-US" spc="-151">
                <a:solidFill>
                  <a:srgbClr val="600000"/>
                </a:solidFill>
                <a:latin typeface="Segoe UI Light" panose="020B0502040204020203" pitchFamily="34" charset="0"/>
                <a:cs typeface="Segoe UI Light" panose="020B0502040204020203" pitchFamily="34" charset="0"/>
              </a:defRPr>
            </a:lvl1pPr>
          </a:lstStyle>
          <a:p>
            <a:pPr lvl="0"/>
            <a:r>
              <a:rPr lang="en-US"/>
              <a:t>Click to edit Master title style</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92906" y="435458"/>
            <a:ext cx="2099095" cy="618527"/>
          </a:xfrm>
          <a:prstGeom prst="rect">
            <a:avLst/>
          </a:prstGeom>
        </p:spPr>
      </p:pic>
    </p:spTree>
    <p:extLst>
      <p:ext uri="{BB962C8B-B14F-4D97-AF65-F5344CB8AC3E}">
        <p14:creationId xmlns:p14="http://schemas.microsoft.com/office/powerpoint/2010/main" val="3354443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lide 01">
    <p:bg>
      <p:bgPr>
        <a:solidFill>
          <a:srgbClr val="F2F1EF"/>
        </a:solidFill>
        <a:effectLst/>
      </p:bgPr>
    </p:bg>
    <p:spTree>
      <p:nvGrpSpPr>
        <p:cNvPr id="1" name="Shape 10"/>
        <p:cNvGrpSpPr/>
        <p:nvPr/>
      </p:nvGrpSpPr>
      <p:grpSpPr>
        <a:xfrm>
          <a:off x="0" y="0"/>
          <a:ext cx="0" cy="0"/>
          <a:chOff x="0" y="0"/>
          <a:chExt cx="0" cy="0"/>
        </a:xfrm>
      </p:grpSpPr>
      <p:sp>
        <p:nvSpPr>
          <p:cNvPr id="11" name="Shape 11"/>
          <p:cNvSpPr txBox="1"/>
          <p:nvPr/>
        </p:nvSpPr>
        <p:spPr>
          <a:xfrm>
            <a:off x="238634" y="3082779"/>
            <a:ext cx="8079999" cy="910399"/>
          </a:xfrm>
          <a:prstGeom prst="rect">
            <a:avLst/>
          </a:prstGeom>
          <a:noFill/>
          <a:ln>
            <a:noFill/>
          </a:ln>
        </p:spPr>
        <p:txBody>
          <a:bodyPr lIns="121900" tIns="121900" rIns="121900" bIns="121900" anchor="t" anchorCtr="0">
            <a:noAutofit/>
          </a:bodyPr>
          <a:lstStyle/>
          <a:p>
            <a:pPr lvl="0" rtl="0">
              <a:spcBef>
                <a:spcPts val="0"/>
              </a:spcBef>
              <a:buNone/>
            </a:pPr>
            <a:r>
              <a:rPr lang="en" sz="2400">
                <a:solidFill>
                  <a:srgbClr val="D23138"/>
                </a:solidFill>
                <a:latin typeface="Raleway"/>
                <a:ea typeface="Raleway"/>
                <a:cs typeface="Raleway"/>
                <a:sym typeface="Raleway"/>
              </a:rPr>
              <a:t>LEXMARK</a:t>
            </a:r>
          </a:p>
          <a:p>
            <a:pPr lvl="0" rtl="0">
              <a:lnSpc>
                <a:spcPct val="207692"/>
              </a:lnSpc>
              <a:spcBef>
                <a:spcPts val="0"/>
              </a:spcBef>
              <a:buClr>
                <a:schemeClr val="dk1"/>
              </a:buClr>
              <a:buSzPct val="61111"/>
              <a:buFont typeface="Arial"/>
              <a:buNone/>
            </a:pPr>
            <a:r>
              <a:rPr lang="en" sz="2400" b="1">
                <a:solidFill>
                  <a:srgbClr val="808E8E"/>
                </a:solidFill>
                <a:latin typeface="Raleway"/>
                <a:ea typeface="Raleway"/>
                <a:cs typeface="Raleway"/>
                <a:sym typeface="Raleway"/>
              </a:rPr>
              <a:t>LEVERAGING DATA FOR ACTIONABLE INSIGHTS</a:t>
            </a:r>
          </a:p>
          <a:p>
            <a:pPr lvl="0" rtl="0">
              <a:spcBef>
                <a:spcPts val="0"/>
              </a:spcBef>
              <a:buNone/>
            </a:pPr>
            <a:endParaRPr sz="2400" b="1">
              <a:solidFill>
                <a:srgbClr val="7F8C8D"/>
              </a:solidFill>
              <a:latin typeface="Raleway"/>
              <a:ea typeface="Raleway"/>
              <a:cs typeface="Raleway"/>
              <a:sym typeface="Raleway"/>
            </a:endParaRPr>
          </a:p>
        </p:txBody>
      </p:sp>
      <p:sp>
        <p:nvSpPr>
          <p:cNvPr id="12" name="Shape 12"/>
          <p:cNvSpPr txBox="1"/>
          <p:nvPr/>
        </p:nvSpPr>
        <p:spPr>
          <a:xfrm>
            <a:off x="238634" y="4036112"/>
            <a:ext cx="11661199" cy="19404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 is a global provider of printing and imaging products, software, solutions and services focused on connecting unstructured print and digital information across the enterprise. As part of its growth strategy, Lexmark partnered with us to infuse analytics into all of its business functions. The company’s goal was to gain a 360-degree view of its business, as well as to use analytics to prioritize and increase sales productivity.</a:t>
            </a:r>
          </a:p>
          <a:p>
            <a:pPr lvl="0" rtl="0">
              <a:lnSpc>
                <a:spcPct val="140000"/>
              </a:lnSpc>
              <a:spcBef>
                <a:spcPts val="0"/>
              </a:spcBef>
              <a:buClr>
                <a:schemeClr val="dk1"/>
              </a:buClr>
              <a:buSzPct val="137500"/>
              <a:buFont typeface="Arial"/>
              <a:buNone/>
            </a:pPr>
            <a:br>
              <a:rPr lang="en" sz="1067" b="1">
                <a:solidFill>
                  <a:srgbClr val="D23138"/>
                </a:solidFill>
                <a:latin typeface="Raleway"/>
                <a:ea typeface="Raleway"/>
                <a:cs typeface="Raleway"/>
                <a:sym typeface="Raleway"/>
              </a:rPr>
            </a:br>
            <a:r>
              <a:rPr lang="en" sz="1067" b="1">
                <a:solidFill>
                  <a:srgbClr val="D23138"/>
                </a:solidFill>
                <a:latin typeface="Raleway"/>
                <a:ea typeface="Raleway"/>
                <a:cs typeface="Raleway"/>
                <a:sym typeface="Raleway"/>
              </a:rPr>
              <a:t>OUR INSIGHT</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It’s all about the data. We knew that for Lexmark to achieve its desired sales productivity, we had to start with a solid data strategy. We not only wanted to help the company manage and gain better access to its data, we also wanted to help them use that data to make better business decisions. Lexmark’s clear goals allowed us to deliver a strategy broken out into three phases. First, we would integrate the company’s front office systems (Salesforce.com, channel data management) with its back office systems (SAP and Seibel). Then, we would address correlation and predictive modeling operationalized into Lexmark’s sales planning workflows.</a:t>
            </a:r>
          </a:p>
        </p:txBody>
      </p:sp>
      <p:sp>
        <p:nvSpPr>
          <p:cNvPr id="13" name="Shape 13"/>
          <p:cNvSpPr txBox="1"/>
          <p:nvPr/>
        </p:nvSpPr>
        <p:spPr>
          <a:xfrm>
            <a:off x="9942601" y="1992834"/>
            <a:ext cx="1593199" cy="910399"/>
          </a:xfrm>
          <a:prstGeom prst="rect">
            <a:avLst/>
          </a:prstGeom>
          <a:noFill/>
          <a:ln>
            <a:noFill/>
          </a:ln>
        </p:spPr>
        <p:txBody>
          <a:bodyPr lIns="121900" tIns="60933" rIns="121900" bIns="60933" anchor="t" anchorCtr="0">
            <a:noAutofit/>
          </a:bodyPr>
          <a:lstStyle/>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Named</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of CES 2014</a:t>
            </a:r>
          </a:p>
          <a:p>
            <a:pPr marL="0" marR="0" lvl="0" indent="-93131" algn="ctr" rtl="0">
              <a:lnSpc>
                <a:spcPct val="100000"/>
              </a:lnSpc>
              <a:spcBef>
                <a:spcPts val="0"/>
              </a:spcBef>
              <a:spcAft>
                <a:spcPts val="0"/>
              </a:spcAft>
              <a:buClr>
                <a:schemeClr val="dk1"/>
              </a:buClr>
              <a:buSzPct val="110000"/>
              <a:buFont typeface="Arial"/>
              <a:buNone/>
            </a:pPr>
            <a:r>
              <a:rPr lang="en" sz="1333">
                <a:solidFill>
                  <a:srgbClr val="FFFFFF"/>
                </a:solidFill>
                <a:latin typeface="Helvetica Neue"/>
                <a:ea typeface="Helvetica Neue"/>
                <a:cs typeface="Helvetica Neue"/>
                <a:sym typeface="Helvetica Neue"/>
              </a:rPr>
              <a:t>“Best Wearable”</a:t>
            </a:r>
          </a:p>
          <a:p>
            <a:pPr marL="0" marR="0" lvl="0" indent="0" algn="ctr" rtl="0">
              <a:lnSpc>
                <a:spcPct val="100000"/>
              </a:lnSpc>
              <a:spcBef>
                <a:spcPts val="0"/>
              </a:spcBef>
              <a:spcAft>
                <a:spcPts val="0"/>
              </a:spcAft>
              <a:buClr>
                <a:srgbClr val="FFFFFF"/>
              </a:buClr>
              <a:buFont typeface="Raleway"/>
              <a:buNone/>
            </a:pPr>
            <a:endParaRPr sz="1333">
              <a:solidFill>
                <a:srgbClr val="FFFFFF"/>
              </a:solidFill>
              <a:latin typeface="Helvetica Neue"/>
              <a:ea typeface="Helvetica Neue"/>
              <a:cs typeface="Helvetica Neue"/>
              <a:sym typeface="Helvetica Neue"/>
            </a:endParaRPr>
          </a:p>
        </p:txBody>
      </p:sp>
      <p:pic>
        <p:nvPicPr>
          <p:cNvPr id="14" name="Shape 14" descr="shutterstock_122990824.jpg"/>
          <p:cNvPicPr preferRelativeResize="0"/>
          <p:nvPr/>
        </p:nvPicPr>
        <p:blipFill rotWithShape="1">
          <a:blip r:embed="rId2">
            <a:alphaModFix/>
          </a:blip>
          <a:srcRect t="44849" b="2944"/>
          <a:stretch/>
        </p:blipFill>
        <p:spPr>
          <a:xfrm>
            <a:off x="-13133" y="0"/>
            <a:ext cx="12205136" cy="2903232"/>
          </a:xfrm>
          <a:prstGeom prst="rect">
            <a:avLst/>
          </a:prstGeom>
          <a:noFill/>
          <a:ln>
            <a:noFill/>
          </a:ln>
        </p:spPr>
      </p:pic>
      <p:pic>
        <p:nvPicPr>
          <p:cNvPr id="15" name="Shape 15" descr="lexmark-png.png"/>
          <p:cNvPicPr preferRelativeResize="0"/>
          <p:nvPr/>
        </p:nvPicPr>
        <p:blipFill>
          <a:blip r:embed="rId3">
            <a:alphaModFix/>
          </a:blip>
          <a:stretch>
            <a:fillRect/>
          </a:stretch>
        </p:blipFill>
        <p:spPr>
          <a:xfrm>
            <a:off x="200191" y="188590"/>
            <a:ext cx="1337732" cy="347132"/>
          </a:xfrm>
          <a:prstGeom prst="rect">
            <a:avLst/>
          </a:prstGeom>
          <a:noFill/>
          <a:ln>
            <a:noFill/>
          </a:ln>
        </p:spPr>
      </p:pic>
    </p:spTree>
    <p:extLst>
      <p:ext uri="{BB962C8B-B14F-4D97-AF65-F5344CB8AC3E}">
        <p14:creationId xmlns:p14="http://schemas.microsoft.com/office/powerpoint/2010/main" val="27802947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1_Slide02">
    <p:bg>
      <p:bgPr>
        <a:solidFill>
          <a:srgbClr val="FFFFFF"/>
        </a:solidFill>
        <a:effectLst/>
      </p:bgPr>
    </p:bg>
    <p:spTree>
      <p:nvGrpSpPr>
        <p:cNvPr id="1" name="Shape 16"/>
        <p:cNvGrpSpPr/>
        <p:nvPr/>
      </p:nvGrpSpPr>
      <p:grpSpPr>
        <a:xfrm>
          <a:off x="0" y="0"/>
          <a:ext cx="0" cy="0"/>
          <a:chOff x="0" y="0"/>
          <a:chExt cx="0" cy="0"/>
        </a:xfrm>
      </p:grpSpPr>
      <p:sp>
        <p:nvSpPr>
          <p:cNvPr id="17" name="Shape 17"/>
          <p:cNvSpPr txBox="1"/>
          <p:nvPr/>
        </p:nvSpPr>
        <p:spPr>
          <a:xfrm>
            <a:off x="492200" y="4406601"/>
            <a:ext cx="5112400" cy="2093199"/>
          </a:xfrm>
          <a:prstGeom prst="rect">
            <a:avLst/>
          </a:prstGeom>
          <a:noFill/>
          <a:ln>
            <a:noFill/>
          </a:ln>
        </p:spPr>
        <p:txBody>
          <a:bodyPr lIns="121900" tIns="121900" rIns="121900" bIns="121900" anchor="t" anchorCtr="0">
            <a:noAutofit/>
          </a:bodyPr>
          <a:lstStyle/>
          <a:p>
            <a:pPr lvl="0" rtl="0">
              <a:spcBef>
                <a:spcPts val="1867"/>
              </a:spcBef>
              <a:spcAft>
                <a:spcPts val="933"/>
              </a:spcAft>
              <a:buClr>
                <a:schemeClr val="dk1"/>
              </a:buClr>
              <a:buSzPct val="61111"/>
              <a:buFont typeface="Arial"/>
              <a:buNone/>
            </a:pPr>
            <a:r>
              <a:rPr lang="en" sz="2400">
                <a:solidFill>
                  <a:srgbClr val="7F8C8D"/>
                </a:solidFill>
                <a:latin typeface="Raleway"/>
                <a:ea typeface="Raleway"/>
                <a:cs typeface="Raleway"/>
                <a:sym typeface="Raleway"/>
              </a:rPr>
              <a:t>LAYING THE FOUNDATION</a:t>
            </a:r>
          </a:p>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Today, as hosted CRM software is becoming more common, a typical organization using Salesforce.com must figure out how to connect the data from Salesforce.com with data from its third-party systems, such as ERP, accounting and CRM packages, databases and other applications. To create a solid blueprint, we began by evaluating the current state of</a:t>
            </a:r>
          </a:p>
        </p:txBody>
      </p:sp>
      <p:pic>
        <p:nvPicPr>
          <p:cNvPr id="18" name="Shape 18" descr="lexmark-diagram1.png"/>
          <p:cNvPicPr preferRelativeResize="0"/>
          <p:nvPr/>
        </p:nvPicPr>
        <p:blipFill>
          <a:blip r:embed="rId2">
            <a:alphaModFix/>
          </a:blip>
          <a:stretch>
            <a:fillRect/>
          </a:stretch>
        </p:blipFill>
        <p:spPr>
          <a:xfrm>
            <a:off x="110856" y="272264"/>
            <a:ext cx="11862485" cy="4292736"/>
          </a:xfrm>
          <a:prstGeom prst="rect">
            <a:avLst/>
          </a:prstGeom>
          <a:noFill/>
          <a:ln>
            <a:noFill/>
          </a:ln>
        </p:spPr>
      </p:pic>
      <p:sp>
        <p:nvSpPr>
          <p:cNvPr id="19" name="Shape 19"/>
          <p:cNvSpPr txBox="1"/>
          <p:nvPr/>
        </p:nvSpPr>
        <p:spPr>
          <a:xfrm>
            <a:off x="5604600" y="5137748"/>
            <a:ext cx="5112400" cy="1294800"/>
          </a:xfrm>
          <a:prstGeom prst="rect">
            <a:avLst/>
          </a:prstGeom>
          <a:noFill/>
          <a:ln>
            <a:noFill/>
          </a:ln>
        </p:spPr>
        <p:txBody>
          <a:bodyPr lIns="121900" tIns="121900" rIns="121900" bIns="121900" anchor="t" anchorCtr="0">
            <a:noAutofit/>
          </a:bodyPr>
          <a:lstStyle/>
          <a:p>
            <a:pPr lvl="0" rtl="0">
              <a:lnSpc>
                <a:spcPct val="140000"/>
              </a:lnSpc>
              <a:spcBef>
                <a:spcPts val="0"/>
              </a:spcBef>
              <a:buClr>
                <a:schemeClr val="dk1"/>
              </a:buClr>
              <a:buSzPct val="137500"/>
              <a:buFont typeface="Arial"/>
              <a:buNone/>
            </a:pPr>
            <a:r>
              <a:rPr lang="en" sz="1067">
                <a:solidFill>
                  <a:srgbClr val="7F8C8D"/>
                </a:solidFill>
                <a:latin typeface="Raleway"/>
                <a:ea typeface="Raleway"/>
                <a:cs typeface="Raleway"/>
                <a:sym typeface="Raleway"/>
              </a:rPr>
              <a:t>Lexmark’s existing systems. Then, we laid out a roadmap with strategic timelines and deliverables, starting with the integration of enterprise data sets, including sales, channel data management systems, services systems, and cost and accounting data.</a:t>
            </a:r>
          </a:p>
        </p:txBody>
      </p:sp>
    </p:spTree>
    <p:extLst>
      <p:ext uri="{BB962C8B-B14F-4D97-AF65-F5344CB8AC3E}">
        <p14:creationId xmlns:p14="http://schemas.microsoft.com/office/powerpoint/2010/main" val="2360625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914400" y="3452267"/>
            <a:ext cx="9284000" cy="23264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5333"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64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6400" b="1">
                <a:solidFill>
                  <a:schemeClr val="lt1"/>
                </a:solidFill>
              </a:defRPr>
            </a:lvl3pPr>
            <a:lvl4pPr lvl="3" indent="0" rtl="0">
              <a:spcBef>
                <a:spcPts val="0"/>
              </a:spcBef>
              <a:buClr>
                <a:schemeClr val="lt1"/>
              </a:buClr>
              <a:buFont typeface="Arial"/>
              <a:buNone/>
              <a:defRPr sz="6400" b="1">
                <a:solidFill>
                  <a:schemeClr val="lt1"/>
                </a:solidFill>
              </a:defRPr>
            </a:lvl4pPr>
            <a:lvl5pPr lvl="4" indent="0" rtl="0">
              <a:spcBef>
                <a:spcPts val="0"/>
              </a:spcBef>
              <a:buClr>
                <a:schemeClr val="lt1"/>
              </a:buClr>
              <a:buFont typeface="Arial"/>
              <a:buNone/>
              <a:defRPr sz="6400" b="1">
                <a:solidFill>
                  <a:schemeClr val="lt1"/>
                </a:solidFill>
              </a:defRPr>
            </a:lvl5pPr>
            <a:lvl6pPr lvl="5" indent="0" rtl="0">
              <a:spcBef>
                <a:spcPts val="0"/>
              </a:spcBef>
              <a:buClr>
                <a:schemeClr val="lt1"/>
              </a:buClr>
              <a:buFont typeface="Arial"/>
              <a:buNone/>
              <a:defRPr sz="6400" b="1">
                <a:solidFill>
                  <a:schemeClr val="lt1"/>
                </a:solidFill>
              </a:defRPr>
            </a:lvl6pPr>
            <a:lvl7pPr lvl="6" indent="0" rtl="0">
              <a:spcBef>
                <a:spcPts val="0"/>
              </a:spcBef>
              <a:buClr>
                <a:schemeClr val="lt1"/>
              </a:buClr>
              <a:buFont typeface="Arial"/>
              <a:buNone/>
              <a:defRPr sz="6400" b="1">
                <a:solidFill>
                  <a:schemeClr val="lt1"/>
                </a:solidFill>
              </a:defRPr>
            </a:lvl7pPr>
            <a:lvl8pPr lvl="7" indent="0" rtl="0">
              <a:spcBef>
                <a:spcPts val="0"/>
              </a:spcBef>
              <a:buClr>
                <a:schemeClr val="lt1"/>
              </a:buClr>
              <a:buFont typeface="Arial"/>
              <a:buNone/>
              <a:defRPr sz="6400" b="1">
                <a:solidFill>
                  <a:schemeClr val="lt1"/>
                </a:solidFill>
              </a:defRPr>
            </a:lvl8pPr>
            <a:lvl9pPr lvl="8" indent="0" rtl="0">
              <a:spcBef>
                <a:spcPts val="0"/>
              </a:spcBef>
              <a:buClr>
                <a:schemeClr val="lt1"/>
              </a:buClr>
              <a:buFont typeface="Arial"/>
              <a:buNone/>
              <a:defRPr sz="6400" b="1">
                <a:solidFill>
                  <a:schemeClr val="lt1"/>
                </a:solidFill>
              </a:defRPr>
            </a:lvl9pPr>
          </a:lstStyle>
          <a:p>
            <a:r>
              <a:rPr lang="en-US" dirty="0"/>
              <a:t>CLICK TO EDIT MASTER TITLE STYLE</a:t>
            </a:r>
            <a:endParaRPr dirty="0"/>
          </a:p>
        </p:txBody>
      </p:sp>
      <p:sp>
        <p:nvSpPr>
          <p:cNvPr id="32" name="Shape 32"/>
          <p:cNvSpPr/>
          <p:nvPr/>
        </p:nvSpPr>
        <p:spPr>
          <a:xfrm flipH="1">
            <a:off x="8532799" y="4750801"/>
            <a:ext cx="3659200" cy="2107200"/>
          </a:xfrm>
          <a:prstGeom prst="rtTriangle">
            <a:avLst/>
          </a:prstGeom>
          <a:solidFill>
            <a:srgbClr val="FFFFFF"/>
          </a:solidFill>
          <a:ln>
            <a:noFill/>
          </a:ln>
        </p:spPr>
        <p:txBody>
          <a:bodyPr lIns="121900" tIns="121900" rIns="121900" bIns="121900" anchor="ctr" anchorCtr="0">
            <a:noAutofit/>
          </a:bodyPr>
          <a:lstStyle/>
          <a:p>
            <a:pPr marL="0" marR="0" lvl="0" indent="0" algn="l" rtl="0">
              <a:lnSpc>
                <a:spcPct val="100000"/>
              </a:lnSpc>
              <a:spcBef>
                <a:spcPts val="0"/>
              </a:spcBef>
              <a:spcAft>
                <a:spcPts val="0"/>
              </a:spcAft>
              <a:buClr>
                <a:srgbClr val="000000"/>
              </a:buClr>
              <a:buFont typeface="Arial"/>
              <a:buNone/>
            </a:pPr>
            <a:endParaRPr sz="1867" b="0" i="0" u="none" strike="noStrike" cap="none">
              <a:solidFill>
                <a:srgbClr val="000000"/>
              </a:solidFill>
              <a:latin typeface="Raleway"/>
              <a:ea typeface="Raleway"/>
              <a:cs typeface="Raleway"/>
              <a:sym typeface="Raleway"/>
            </a:endParaRPr>
          </a:p>
        </p:txBody>
      </p:sp>
      <p:pic>
        <p:nvPicPr>
          <p:cNvPr id="6" name="Picture 5">
            <a:extLst>
              <a:ext uri="{FF2B5EF4-FFF2-40B4-BE49-F238E27FC236}">
                <a16:creationId xmlns:a16="http://schemas.microsoft.com/office/drawing/2014/main" id="{E447AC0C-B66F-4836-B394-2207184687D3}"/>
              </a:ext>
            </a:extLst>
          </p:cNvPr>
          <p:cNvPicPr>
            <a:picLocks noChangeAspect="1"/>
          </p:cNvPicPr>
          <p:nvPr/>
        </p:nvPicPr>
        <p:blipFill>
          <a:blip r:embed="rId3"/>
          <a:stretch>
            <a:fillRect/>
          </a:stretch>
        </p:blipFill>
        <p:spPr>
          <a:xfrm>
            <a:off x="10689407" y="6209195"/>
            <a:ext cx="1276532" cy="435612"/>
          </a:xfrm>
          <a:prstGeom prst="rect">
            <a:avLst/>
          </a:prstGeom>
        </p:spPr>
      </p:pic>
    </p:spTree>
    <p:extLst>
      <p:ext uri="{BB962C8B-B14F-4D97-AF65-F5344CB8AC3E}">
        <p14:creationId xmlns:p14="http://schemas.microsoft.com/office/powerpoint/2010/main" val="41535453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Slide02 1">
    <p:bg>
      <p:bgPr>
        <a:solidFill>
          <a:srgbClr val="FFFFFF"/>
        </a:solidFill>
        <a:effectLst/>
      </p:bgPr>
    </p:bg>
    <p:spTree>
      <p:nvGrpSpPr>
        <p:cNvPr id="1" name="Shape 20"/>
        <p:cNvGrpSpPr/>
        <p:nvPr/>
      </p:nvGrpSpPr>
      <p:grpSpPr>
        <a:xfrm>
          <a:off x="0" y="0"/>
          <a:ext cx="0" cy="0"/>
          <a:chOff x="0" y="0"/>
          <a:chExt cx="0" cy="0"/>
        </a:xfrm>
      </p:grpSpPr>
      <p:sp>
        <p:nvSpPr>
          <p:cNvPr id="21" name="Shape 21"/>
          <p:cNvSpPr/>
          <p:nvPr/>
        </p:nvSpPr>
        <p:spPr>
          <a:xfrm>
            <a:off x="-13333" y="-13471"/>
            <a:ext cx="3947200" cy="6871600"/>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2400"/>
          </a:p>
        </p:txBody>
      </p:sp>
      <p:pic>
        <p:nvPicPr>
          <p:cNvPr id="22" name="Shape 22" descr="lexmark-diagram2.png"/>
          <p:cNvPicPr preferRelativeResize="0"/>
          <p:nvPr/>
        </p:nvPicPr>
        <p:blipFill rotWithShape="1">
          <a:blip r:embed="rId2">
            <a:alphaModFix/>
          </a:blip>
          <a:srcRect l="10365" r="10389"/>
          <a:stretch/>
        </p:blipFill>
        <p:spPr>
          <a:xfrm>
            <a:off x="4270710" y="348801"/>
            <a:ext cx="7598132" cy="5543465"/>
          </a:xfrm>
          <a:prstGeom prst="rect">
            <a:avLst/>
          </a:prstGeom>
          <a:noFill/>
          <a:ln>
            <a:noFill/>
          </a:ln>
        </p:spPr>
      </p:pic>
      <p:sp>
        <p:nvSpPr>
          <p:cNvPr id="23" name="Shape 23"/>
          <p:cNvSpPr txBox="1"/>
          <p:nvPr/>
        </p:nvSpPr>
        <p:spPr>
          <a:xfrm>
            <a:off x="350467" y="645033"/>
            <a:ext cx="3219599" cy="5543600"/>
          </a:xfrm>
          <a:prstGeom prst="rect">
            <a:avLst/>
          </a:prstGeom>
          <a:noFill/>
          <a:ln>
            <a:noFill/>
          </a:ln>
        </p:spPr>
        <p:txBody>
          <a:bodyPr lIns="121900" tIns="121900" rIns="121900" bIns="121900" anchor="ctr" anchorCtr="0">
            <a:noAutofit/>
          </a:bodyPr>
          <a:lstStyle/>
          <a:p>
            <a:pPr lvl="0" rtl="0">
              <a:spcBef>
                <a:spcPts val="0"/>
              </a:spcBef>
              <a:spcAft>
                <a:spcPts val="933"/>
              </a:spcAft>
              <a:buClr>
                <a:schemeClr val="dk1"/>
              </a:buClr>
              <a:buSzPct val="61111"/>
              <a:buFont typeface="Arial"/>
              <a:buNone/>
            </a:pPr>
            <a:r>
              <a:rPr lang="en" sz="2400">
                <a:solidFill>
                  <a:srgbClr val="F2F1EF"/>
                </a:solidFill>
                <a:latin typeface="Raleway"/>
                <a:ea typeface="Raleway"/>
                <a:cs typeface="Raleway"/>
                <a:sym typeface="Raleway"/>
              </a:rPr>
              <a:t>GATHERING ACCURATE DATA</a:t>
            </a:r>
          </a:p>
          <a:p>
            <a:pPr lvl="0" rtl="0">
              <a:lnSpc>
                <a:spcPct val="140000"/>
              </a:lnSpc>
              <a:spcBef>
                <a:spcPts val="0"/>
              </a:spcBef>
              <a:buClr>
                <a:schemeClr val="dk1"/>
              </a:buClr>
              <a:buSzPct val="137500"/>
              <a:buFont typeface="Arial"/>
              <a:buNone/>
            </a:pPr>
            <a:r>
              <a:rPr lang="en" sz="1067">
                <a:solidFill>
                  <a:srgbClr val="F2F1EF"/>
                </a:solidFill>
                <a:latin typeface="Raleway"/>
                <a:ea typeface="Raleway"/>
                <a:cs typeface="Raleway"/>
                <a:sym typeface="Raleway"/>
              </a:rPr>
              <a:t>Like most organizations, Lexmark had data quality and management challenges. Before applying analytical models, the data needs to be made as accurate as possible. Phase two of our approach consisted of master data identification, enrichment and standardization using SAP MDM. This integration allowed for bi-directional data flow. Data from multiple systems was verified, and that data was then written out to source systems to ensure that established data values were consistent. We worked to continuously improve Salesforce.com processes and workflows related to data governance, data integration and reporting.</a:t>
            </a:r>
          </a:p>
        </p:txBody>
      </p:sp>
    </p:spTree>
    <p:extLst>
      <p:ext uri="{BB962C8B-B14F-4D97-AF65-F5344CB8AC3E}">
        <p14:creationId xmlns:p14="http://schemas.microsoft.com/office/powerpoint/2010/main" val="35110649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1_Slide04">
    <p:spTree>
      <p:nvGrpSpPr>
        <p:cNvPr id="1" name="Shape 24"/>
        <p:cNvGrpSpPr/>
        <p:nvPr/>
      </p:nvGrpSpPr>
      <p:grpSpPr>
        <a:xfrm>
          <a:off x="0" y="0"/>
          <a:ext cx="0" cy="0"/>
          <a:chOff x="0" y="0"/>
          <a:chExt cx="0" cy="0"/>
        </a:xfrm>
      </p:grpSpPr>
      <p:pic>
        <p:nvPicPr>
          <p:cNvPr id="25" name="Shape 25" descr="shutterstock_235194445.jpg"/>
          <p:cNvPicPr preferRelativeResize="0"/>
          <p:nvPr/>
        </p:nvPicPr>
        <p:blipFill rotWithShape="1">
          <a:blip r:embed="rId2">
            <a:alphaModFix/>
          </a:blip>
          <a:srcRect l="21448" r="39647"/>
          <a:stretch/>
        </p:blipFill>
        <p:spPr>
          <a:xfrm>
            <a:off x="5348468" y="1"/>
            <a:ext cx="6843529" cy="6871599"/>
          </a:xfrm>
          <a:prstGeom prst="rect">
            <a:avLst/>
          </a:prstGeom>
          <a:noFill/>
          <a:ln>
            <a:noFill/>
          </a:ln>
        </p:spPr>
      </p:pic>
      <p:sp>
        <p:nvSpPr>
          <p:cNvPr id="26" name="Shape 26"/>
          <p:cNvSpPr/>
          <p:nvPr/>
        </p:nvSpPr>
        <p:spPr>
          <a:xfrm>
            <a:off x="-1433" y="4418834"/>
            <a:ext cx="5349999" cy="2439599"/>
          </a:xfrm>
          <a:prstGeom prst="rect">
            <a:avLst/>
          </a:prstGeom>
          <a:solidFill>
            <a:srgbClr val="353C41"/>
          </a:solidFill>
          <a:ln>
            <a:noFill/>
          </a:ln>
        </p:spPr>
        <p:txBody>
          <a:bodyPr lIns="121900" tIns="121900" rIns="121900" bIns="121900" anchor="ctr" anchorCtr="0">
            <a:noAutofit/>
          </a:bodyPr>
          <a:lstStyle/>
          <a:p>
            <a:pPr lvl="0">
              <a:spcBef>
                <a:spcPts val="0"/>
              </a:spcBef>
              <a:buNone/>
            </a:pPr>
            <a:endParaRPr sz="2400"/>
          </a:p>
        </p:txBody>
      </p:sp>
      <p:sp>
        <p:nvSpPr>
          <p:cNvPr id="27" name="Shape 27"/>
          <p:cNvSpPr txBox="1"/>
          <p:nvPr/>
        </p:nvSpPr>
        <p:spPr>
          <a:xfrm>
            <a:off x="405100" y="284603"/>
            <a:ext cx="4512400" cy="3852400"/>
          </a:xfrm>
          <a:prstGeom prst="rect">
            <a:avLst/>
          </a:prstGeom>
          <a:noFill/>
          <a:ln>
            <a:noFill/>
          </a:ln>
        </p:spPr>
        <p:txBody>
          <a:bodyPr lIns="121900" tIns="121900" rIns="121900" bIns="121900" anchor="t" anchorCtr="0">
            <a:noAutofit/>
          </a:bodyPr>
          <a:lstStyle/>
          <a:p>
            <a:pPr lvl="0" rtl="0">
              <a:spcBef>
                <a:spcPts val="0"/>
              </a:spcBef>
              <a:spcAft>
                <a:spcPts val="933"/>
              </a:spcAft>
              <a:buClr>
                <a:schemeClr val="dk1"/>
              </a:buClr>
              <a:buSzPct val="61111"/>
              <a:buFont typeface="Arial"/>
              <a:buNone/>
            </a:pPr>
            <a:r>
              <a:rPr lang="en" sz="2400">
                <a:solidFill>
                  <a:srgbClr val="353C41"/>
                </a:solidFill>
                <a:latin typeface="Raleway"/>
                <a:ea typeface="Raleway"/>
                <a:cs typeface="Raleway"/>
                <a:sym typeface="Raleway"/>
              </a:rPr>
              <a:t>GAINING INSIGHTS FROM SALES ANALYTICS</a:t>
            </a:r>
          </a:p>
          <a:p>
            <a:pPr lvl="0" rtl="0">
              <a:lnSpc>
                <a:spcPct val="140000"/>
              </a:lnSpc>
              <a:spcBef>
                <a:spcPts val="0"/>
              </a:spcBef>
              <a:buClr>
                <a:schemeClr val="dk1"/>
              </a:buClr>
              <a:buSzPct val="137500"/>
              <a:buFont typeface="Arial"/>
              <a:buNone/>
            </a:pPr>
            <a:r>
              <a:rPr lang="en" sz="1067">
                <a:solidFill>
                  <a:srgbClr val="353C41"/>
                </a:solidFill>
                <a:latin typeface="Raleway"/>
                <a:ea typeface="Raleway"/>
                <a:cs typeface="Raleway"/>
                <a:sym typeface="Raleway"/>
              </a:rPr>
              <a:t>The third phase brought it all together. Business users are typically looking for useful information that can be applied across the enterprise to help with business decision-making. That’s why raw data needs to be aggregated, filtered, enriched and summarized in order to enable business analytics. We made sure executives from Lexmark were involved in designing the raw data transformations, as well as creating appropriate business data models and views. For Lexmark, it was important to have a single view of customers, products, sales organization performance and revenue. One feature we built allows sales managers to identify the characteristics of each customer, allowing them to suggest software solutions and products that may interest their customers.</a:t>
            </a:r>
          </a:p>
        </p:txBody>
      </p:sp>
      <p:sp>
        <p:nvSpPr>
          <p:cNvPr id="28" name="Shape 28"/>
          <p:cNvSpPr txBox="1"/>
          <p:nvPr/>
        </p:nvSpPr>
        <p:spPr>
          <a:xfrm>
            <a:off x="382333" y="4594929"/>
            <a:ext cx="4440800" cy="1622799"/>
          </a:xfrm>
          <a:prstGeom prst="rect">
            <a:avLst/>
          </a:prstGeom>
          <a:noFill/>
          <a:ln>
            <a:noFill/>
          </a:ln>
        </p:spPr>
        <p:txBody>
          <a:bodyPr lIns="121900" tIns="121900" rIns="121900" bIns="121900" anchor="t" anchorCtr="0">
            <a:noAutofit/>
          </a:bodyPr>
          <a:lstStyle/>
          <a:p>
            <a:pPr lvl="0" rtl="0">
              <a:lnSpc>
                <a:spcPct val="120000"/>
              </a:lnSpc>
              <a:spcBef>
                <a:spcPts val="0"/>
              </a:spcBef>
              <a:buClr>
                <a:srgbClr val="000000"/>
              </a:buClr>
              <a:buSzPct val="91666"/>
              <a:buFont typeface="Arial"/>
              <a:buNone/>
            </a:pPr>
            <a:r>
              <a:rPr lang="en" sz="1600">
                <a:solidFill>
                  <a:srgbClr val="FFFFFF"/>
                </a:solidFill>
                <a:latin typeface="Raleway"/>
                <a:ea typeface="Raleway"/>
                <a:cs typeface="Raleway"/>
                <a:sym typeface="Raleway"/>
              </a:rPr>
              <a:t>RESULTS</a:t>
            </a:r>
          </a:p>
          <a:p>
            <a:pPr lvl="0" rtl="0">
              <a:lnSpc>
                <a:spcPct val="140000"/>
              </a:lnSpc>
              <a:spcBef>
                <a:spcPts val="0"/>
              </a:spcBef>
              <a:buClr>
                <a:schemeClr val="dk1"/>
              </a:buClr>
              <a:buSzPct val="137500"/>
              <a:buFont typeface="Arial"/>
              <a:buNone/>
            </a:pPr>
            <a:r>
              <a:rPr lang="en" sz="1067">
                <a:solidFill>
                  <a:srgbClr val="FFFFFF"/>
                </a:solidFill>
                <a:latin typeface="Raleway"/>
                <a:ea typeface="Raleway"/>
                <a:cs typeface="Raleway"/>
                <a:sym typeface="Raleway"/>
              </a:rPr>
              <a:t>Through our multi-phased approach, we helped Lexmark gain</a:t>
            </a:r>
            <a:br>
              <a:rPr lang="en" sz="1067">
                <a:solidFill>
                  <a:srgbClr val="FFFFFF"/>
                </a:solidFill>
                <a:latin typeface="Raleway"/>
                <a:ea typeface="Raleway"/>
                <a:cs typeface="Raleway"/>
                <a:sym typeface="Raleway"/>
              </a:rPr>
            </a:br>
            <a:r>
              <a:rPr lang="en" sz="1067">
                <a:solidFill>
                  <a:srgbClr val="FFFFFF"/>
                </a:solidFill>
                <a:latin typeface="Raleway"/>
                <a:ea typeface="Raleway"/>
                <a:cs typeface="Raleway"/>
                <a:sym typeface="Raleway"/>
              </a:rPr>
              <a:t>a 360-degree view of its customers. We helped the company deliver analytics that help improve sales productivity and increase revenue growth. By integrating the company’s systems and developing the necessary analytics tools, we were able to extend and enhance native Salesforce.com reports to open new levels of analytical insight and drive business growth.</a:t>
            </a:r>
          </a:p>
        </p:txBody>
      </p:sp>
    </p:spTree>
    <p:extLst>
      <p:ext uri="{BB962C8B-B14F-4D97-AF65-F5344CB8AC3E}">
        <p14:creationId xmlns:p14="http://schemas.microsoft.com/office/powerpoint/2010/main" val="54036080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Slide04">
    <p:spTree>
      <p:nvGrpSpPr>
        <p:cNvPr id="1" name="Shape 23"/>
        <p:cNvGrpSpPr/>
        <p:nvPr/>
      </p:nvGrpSpPr>
      <p:grpSpPr>
        <a:xfrm>
          <a:off x="0" y="0"/>
          <a:ext cx="0" cy="0"/>
          <a:chOff x="0" y="0"/>
          <a:chExt cx="0" cy="0"/>
        </a:xfrm>
      </p:grpSpPr>
      <p:sp>
        <p:nvSpPr>
          <p:cNvPr id="24" name="Shape 24"/>
          <p:cNvSpPr txBox="1"/>
          <p:nvPr/>
        </p:nvSpPr>
        <p:spPr>
          <a:xfrm>
            <a:off x="1559349" y="5985600"/>
            <a:ext cx="9194800" cy="567600"/>
          </a:xfrm>
          <a:prstGeom prst="rect">
            <a:avLst/>
          </a:prstGeom>
          <a:noFill/>
          <a:ln>
            <a:noFill/>
          </a:ln>
        </p:spPr>
        <p:txBody>
          <a:bodyPr lIns="121900" tIns="121900" rIns="121900" bIns="121900" anchor="t" anchorCtr="0">
            <a:noAutofit/>
          </a:bodyPr>
          <a:lstStyle/>
          <a:p>
            <a:pPr lvl="0" algn="ctr" rtl="0">
              <a:lnSpc>
                <a:spcPct val="120000"/>
              </a:lnSpc>
              <a:spcBef>
                <a:spcPts val="0"/>
              </a:spcBef>
              <a:buNone/>
            </a:pPr>
            <a:r>
              <a:rPr lang="en" sz="1067">
                <a:solidFill>
                  <a:srgbClr val="7F8C8D"/>
                </a:solidFill>
                <a:latin typeface="Raleway"/>
                <a:ea typeface="Raleway"/>
                <a:cs typeface="Raleway"/>
                <a:sym typeface="Raleway"/>
              </a:rPr>
              <a:t>Snapshots of a dog’s vitals and other health indicators make it easy to get a quick status report.</a:t>
            </a: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lnSpc>
                <a:spcPct val="120000"/>
              </a:lnSpc>
              <a:spcBef>
                <a:spcPts val="0"/>
              </a:spcBef>
              <a:buNone/>
            </a:pPr>
            <a:endParaRPr sz="1067">
              <a:solidFill>
                <a:srgbClr val="7F8C8D"/>
              </a:solidFill>
              <a:latin typeface="Raleway"/>
              <a:ea typeface="Raleway"/>
              <a:cs typeface="Raleway"/>
              <a:sym typeface="Raleway"/>
            </a:endParaRPr>
          </a:p>
          <a:p>
            <a:pPr lvl="0" algn="ctr" rtl="0">
              <a:spcBef>
                <a:spcPts val="0"/>
              </a:spcBef>
              <a:buNone/>
            </a:pPr>
            <a:endParaRPr sz="1067">
              <a:latin typeface="Raleway"/>
              <a:ea typeface="Raleway"/>
              <a:cs typeface="Raleway"/>
              <a:sym typeface="Raleway"/>
            </a:endParaRPr>
          </a:p>
        </p:txBody>
      </p:sp>
      <p:pic>
        <p:nvPicPr>
          <p:cNvPr id="25" name="Shape 25" descr="s12-env-side-comp.jpg"/>
          <p:cNvPicPr preferRelativeResize="0"/>
          <p:nvPr/>
        </p:nvPicPr>
        <p:blipFill>
          <a:blip r:embed="rId2">
            <a:alphaModFix/>
          </a:blip>
          <a:stretch>
            <a:fillRect/>
          </a:stretch>
        </p:blipFill>
        <p:spPr>
          <a:xfrm>
            <a:off x="1498601" y="2128658"/>
            <a:ext cx="9194803" cy="4424540"/>
          </a:xfrm>
          <a:prstGeom prst="rect">
            <a:avLst/>
          </a:prstGeom>
          <a:noFill/>
          <a:ln>
            <a:noFill/>
          </a:ln>
        </p:spPr>
      </p:pic>
      <p:sp>
        <p:nvSpPr>
          <p:cNvPr id="26" name="Shape 2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a:t>
            </a:r>
          </a:p>
        </p:txBody>
      </p:sp>
      <p:sp>
        <p:nvSpPr>
          <p:cNvPr id="27" name="Shape 2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29989356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2_Slide 01">
    <p:bg>
      <p:bgPr>
        <a:solidFill>
          <a:srgbClr val="F2F1EF"/>
        </a:solidFill>
        <a:effectLst/>
      </p:bgPr>
    </p:bg>
    <p:spTree>
      <p:nvGrpSpPr>
        <p:cNvPr id="1" name="Shape 10"/>
        <p:cNvGrpSpPr/>
        <p:nvPr/>
      </p:nvGrpSpPr>
      <p:grpSpPr>
        <a:xfrm>
          <a:off x="0" y="0"/>
          <a:ext cx="0" cy="0"/>
          <a:chOff x="0" y="0"/>
          <a:chExt cx="0" cy="0"/>
        </a:xfrm>
      </p:grpSpPr>
      <p:pic>
        <p:nvPicPr>
          <p:cNvPr id="11" name="Shape 11" descr="maxresdefault2.jpg"/>
          <p:cNvPicPr preferRelativeResize="0"/>
          <p:nvPr/>
        </p:nvPicPr>
        <p:blipFill rotWithShape="1">
          <a:blip r:embed="rId2">
            <a:alphaModFix/>
          </a:blip>
          <a:srcRect t="28712" b="2629"/>
          <a:stretch/>
        </p:blipFill>
        <p:spPr>
          <a:xfrm>
            <a:off x="0" y="0"/>
            <a:ext cx="12192000" cy="3022432"/>
          </a:xfrm>
          <a:prstGeom prst="rect">
            <a:avLst/>
          </a:prstGeom>
          <a:noFill/>
          <a:ln>
            <a:noFill/>
          </a:ln>
        </p:spPr>
      </p:pic>
      <p:sp>
        <p:nvSpPr>
          <p:cNvPr id="12" name="Shape 12"/>
          <p:cNvSpPr txBox="1"/>
          <p:nvPr/>
        </p:nvSpPr>
        <p:spPr>
          <a:xfrm>
            <a:off x="333067" y="3330135"/>
            <a:ext cx="10323200" cy="3375999"/>
          </a:xfrm>
          <a:prstGeom prst="rect">
            <a:avLst/>
          </a:prstGeom>
          <a:noFill/>
          <a:ln>
            <a:noFill/>
          </a:ln>
        </p:spPr>
        <p:txBody>
          <a:bodyPr lIns="121900" tIns="121900" rIns="121900" bIns="121900" anchor="t" anchorCtr="0">
            <a:noAutofit/>
          </a:bodyPr>
          <a:lstStyle/>
          <a:p>
            <a:pPr lvl="0" rtl="0">
              <a:spcBef>
                <a:spcPts val="0"/>
              </a:spcBef>
              <a:buClr>
                <a:srgbClr val="000000"/>
              </a:buClr>
              <a:buFont typeface="Arial"/>
              <a:buNone/>
            </a:pPr>
            <a:r>
              <a:rPr lang="en" sz="2400">
                <a:solidFill>
                  <a:srgbClr val="D23138"/>
                </a:solidFill>
                <a:latin typeface="Raleway"/>
                <a:ea typeface="Raleway"/>
                <a:cs typeface="Raleway"/>
                <a:sym typeface="Raleway"/>
              </a:rPr>
              <a:t>TENNANT</a:t>
            </a:r>
          </a:p>
          <a:p>
            <a:pPr lvl="0" rtl="0">
              <a:spcBef>
                <a:spcPts val="0"/>
              </a:spcBef>
              <a:buClr>
                <a:srgbClr val="000000"/>
              </a:buClr>
              <a:buSzPct val="61111"/>
              <a:buFont typeface="Arial"/>
              <a:buNone/>
            </a:pPr>
            <a:r>
              <a:rPr lang="en" sz="2400" b="1">
                <a:solidFill>
                  <a:srgbClr val="292929"/>
                </a:solidFill>
                <a:latin typeface="Raleway"/>
                <a:ea typeface="Raleway"/>
                <a:cs typeface="Raleway"/>
                <a:sym typeface="Raleway"/>
              </a:rPr>
              <a:t>MACHINE-TO-MACHINE ANALYTICS</a:t>
            </a:r>
          </a:p>
          <a:p>
            <a:pPr lvl="0" rtl="0">
              <a:lnSpc>
                <a:spcPct val="140000"/>
              </a:lnSpc>
              <a:spcBef>
                <a:spcPts val="1333"/>
              </a:spcBef>
              <a:buClr>
                <a:srgbClr val="000000"/>
              </a:buClr>
              <a:buSzPct val="137500"/>
              <a:buFont typeface="Arial"/>
              <a:buNone/>
            </a:pPr>
            <a:r>
              <a:rPr lang="en" sz="1067" b="1">
                <a:solidFill>
                  <a:srgbClr val="D23138"/>
                </a:solidFill>
                <a:latin typeface="Raleway"/>
                <a:ea typeface="Raleway"/>
                <a:cs typeface="Raleway"/>
                <a:sym typeface="Raleway"/>
              </a:rPr>
              <a:t>THE CHALLENGE</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Tennant, a global leader in cleaning industry technology and related machinery needed to consolidate and analyze its cleaning machine telemetry data, along with its ERP and other sources of data. The company also wanted to make this data more actionable by delivering the information to its internal management team, field based operators and customers in real-time.</a:t>
            </a:r>
          </a:p>
          <a:p>
            <a:pPr lvl="0" rtl="0">
              <a:lnSpc>
                <a:spcPct val="140000"/>
              </a:lnSpc>
              <a:spcBef>
                <a:spcPts val="800"/>
              </a:spcBef>
              <a:buClr>
                <a:srgbClr val="000000"/>
              </a:buClr>
              <a:buSzPct val="137500"/>
              <a:buFont typeface="Arial"/>
              <a:buNone/>
            </a:pPr>
            <a:r>
              <a:rPr lang="en" sz="1067" b="1">
                <a:solidFill>
                  <a:srgbClr val="D23138"/>
                </a:solidFill>
                <a:latin typeface="Raleway"/>
                <a:ea typeface="Raleway"/>
                <a:cs typeface="Raleway"/>
                <a:sym typeface="Raleway"/>
              </a:rPr>
              <a:t>OUR INSIGHT</a:t>
            </a:r>
          </a:p>
          <a:p>
            <a:pPr lvl="0" rtl="0">
              <a:lnSpc>
                <a:spcPct val="140000"/>
              </a:lnSpc>
              <a:spcBef>
                <a:spcPts val="0"/>
              </a:spcBef>
              <a:buClr>
                <a:srgbClr val="000000"/>
              </a:buClr>
              <a:buSzPct val="137500"/>
              <a:buFont typeface="Arial"/>
              <a:buNone/>
            </a:pPr>
            <a:r>
              <a:rPr lang="en" sz="1067">
                <a:solidFill>
                  <a:srgbClr val="292929"/>
                </a:solidFill>
                <a:latin typeface="Raleway"/>
                <a:ea typeface="Raleway"/>
                <a:cs typeface="Raleway"/>
                <a:sym typeface="Raleway"/>
              </a:rPr>
              <a:t>Our solution architecture team, partnership with SAP solution providers, designed a logical architecture that allowed for the integration of machine data, SAP ERP data and other sources, with minimal architecture impact to Tennant. The architecture also provided high-speed, high-performance movement of data from machines to the reporting layer. This enables the effective delivery of information, as well as the ability to retire maintenance-heavy legacy systems that are not scalable. </a:t>
            </a:r>
          </a:p>
        </p:txBody>
      </p:sp>
      <p:sp>
        <p:nvSpPr>
          <p:cNvPr id="13" name="Shape 13"/>
          <p:cNvSpPr/>
          <p:nvPr/>
        </p:nvSpPr>
        <p:spPr>
          <a:xfrm rot="5400000">
            <a:off x="10110601" y="1520834"/>
            <a:ext cx="1761199" cy="1570799"/>
          </a:xfrm>
          <a:prstGeom prst="hexagon">
            <a:avLst>
              <a:gd name="adj" fmla="val 25000"/>
              <a:gd name="vf" fmla="val 115470"/>
            </a:avLst>
          </a:prstGeom>
          <a:solidFill>
            <a:srgbClr val="D60F29"/>
          </a:solidFill>
          <a:ln>
            <a:noFill/>
          </a:ln>
        </p:spPr>
        <p:txBody>
          <a:bodyPr lIns="121900"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1200" b="1" i="0" u="none" strike="noStrike" cap="none">
              <a:solidFill>
                <a:srgbClr val="FFFFFF"/>
              </a:solidFill>
              <a:latin typeface="Helvetica Neue"/>
              <a:ea typeface="Helvetica Neue"/>
              <a:cs typeface="Helvetica Neue"/>
              <a:sym typeface="Helvetica Neue"/>
            </a:endParaRPr>
          </a:p>
        </p:txBody>
      </p:sp>
      <p:sp>
        <p:nvSpPr>
          <p:cNvPr id="14" name="Shape 14"/>
          <p:cNvSpPr txBox="1"/>
          <p:nvPr/>
        </p:nvSpPr>
        <p:spPr>
          <a:xfrm>
            <a:off x="10194601" y="1786233"/>
            <a:ext cx="1593199" cy="1039999"/>
          </a:xfrm>
          <a:prstGeom prst="rect">
            <a:avLst/>
          </a:prstGeom>
          <a:noFill/>
          <a:ln>
            <a:noFill/>
          </a:ln>
        </p:spPr>
        <p:txBody>
          <a:bodyPr lIns="121900" tIns="60933" rIns="121900" bIns="60933" anchor="ctr" anchorCtr="0">
            <a:noAutofit/>
          </a:bodyPr>
          <a:lstStyle/>
          <a:p>
            <a:pPr lvl="0" algn="ctr" rtl="0">
              <a:spcBef>
                <a:spcPts val="0"/>
              </a:spcBef>
              <a:buClr>
                <a:srgbClr val="FFFFFF"/>
              </a:buClr>
              <a:buSzPct val="25000"/>
              <a:buFont typeface="Raleway"/>
              <a:buNone/>
            </a:pPr>
            <a:r>
              <a:rPr lang="en" sz="1333" b="1">
                <a:solidFill>
                  <a:srgbClr val="FFFFFF"/>
                </a:solidFill>
                <a:latin typeface="Raleway"/>
                <a:ea typeface="Raleway"/>
                <a:cs typeface="Raleway"/>
                <a:sym typeface="Raleway"/>
              </a:rPr>
              <a:t>Monetizing</a:t>
            </a:r>
            <a:r>
              <a:rPr lang="en" sz="1333">
                <a:solidFill>
                  <a:srgbClr val="FFFFFF"/>
                </a:solidFill>
                <a:latin typeface="Raleway"/>
                <a:ea typeface="Raleway"/>
                <a:cs typeface="Raleway"/>
                <a:sym typeface="Raleway"/>
              </a:rPr>
              <a:t> data for a competitive advantage</a:t>
            </a:r>
          </a:p>
        </p:txBody>
      </p:sp>
    </p:spTree>
    <p:extLst>
      <p:ext uri="{BB962C8B-B14F-4D97-AF65-F5344CB8AC3E}">
        <p14:creationId xmlns:p14="http://schemas.microsoft.com/office/powerpoint/2010/main" val="389882380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Slide02">
    <p:bg>
      <p:bgPr>
        <a:solidFill>
          <a:srgbClr val="FFFFFF"/>
        </a:solidFill>
        <a:effectLst/>
      </p:bgPr>
    </p:bg>
    <p:spTree>
      <p:nvGrpSpPr>
        <p:cNvPr id="1" name="Shape 15"/>
        <p:cNvGrpSpPr/>
        <p:nvPr/>
      </p:nvGrpSpPr>
      <p:grpSpPr>
        <a:xfrm>
          <a:off x="0" y="0"/>
          <a:ext cx="0" cy="0"/>
          <a:chOff x="0" y="0"/>
          <a:chExt cx="0" cy="0"/>
        </a:xfrm>
      </p:grpSpPr>
      <p:sp>
        <p:nvSpPr>
          <p:cNvPr id="16" name="Shape 16"/>
          <p:cNvSpPr txBox="1"/>
          <p:nvPr/>
        </p:nvSpPr>
        <p:spPr>
          <a:xfrm>
            <a:off x="449201" y="342500"/>
            <a:ext cx="5559199"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IMPLEMENTING THE ARCHITECTURE</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logical architecture brings together the Tennant ERP environment, the Tennant ILS Machine Telemetry system and other relevant data sources, including Tennant public websites, Tennant Customer Web Portal and customer emails in a cloud-hosted analytics platform reporting layer. This reporting layer uses</a:t>
            </a:r>
          </a:p>
        </p:txBody>
      </p:sp>
      <p:sp>
        <p:nvSpPr>
          <p:cNvPr id="17" name="Shape 17"/>
          <p:cNvSpPr txBox="1"/>
          <p:nvPr/>
        </p:nvSpPr>
        <p:spPr>
          <a:xfrm>
            <a:off x="6096000" y="342500"/>
            <a:ext cx="56468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 </a:t>
            </a:r>
          </a:p>
          <a:p>
            <a:pPr lvl="0" rtl="0">
              <a:lnSpc>
                <a:spcPct val="100000"/>
              </a:lnSpc>
              <a:spcBef>
                <a:spcPts val="0"/>
              </a:spcBef>
              <a:buClr>
                <a:srgbClr val="000000"/>
              </a:buClr>
              <a:buFont typeface="Arial"/>
              <a:buNone/>
            </a:pPr>
            <a:endParaRPr sz="2400">
              <a:solidFill>
                <a:srgbClr val="7F8C8D"/>
              </a:solidFill>
              <a:latin typeface="Raleway"/>
              <a:ea typeface="Raleway"/>
              <a:cs typeface="Raleway"/>
              <a:sym typeface="Raleway"/>
            </a:endParaRP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Tennant’s existing SAP footprint and adds the processing power of a HANA in-memory database. This enables processing of data received from the ILS layer as well as traditional data received from the ERP data repository and other structure sources, which is then presented in real time.</a:t>
            </a:r>
          </a:p>
        </p:txBody>
      </p:sp>
      <p:pic>
        <p:nvPicPr>
          <p:cNvPr id="18" name="Shape 18" descr="Tennant-Diagram.png"/>
          <p:cNvPicPr preferRelativeResize="0"/>
          <p:nvPr/>
        </p:nvPicPr>
        <p:blipFill>
          <a:blip r:embed="rId2">
            <a:alphaModFix/>
          </a:blip>
          <a:stretch>
            <a:fillRect/>
          </a:stretch>
        </p:blipFill>
        <p:spPr>
          <a:xfrm>
            <a:off x="1998351" y="2492101"/>
            <a:ext cx="7831012" cy="4036735"/>
          </a:xfrm>
          <a:prstGeom prst="rect">
            <a:avLst/>
          </a:prstGeom>
          <a:noFill/>
          <a:ln>
            <a:noFill/>
          </a:ln>
        </p:spPr>
      </p:pic>
    </p:spTree>
    <p:extLst>
      <p:ext uri="{BB962C8B-B14F-4D97-AF65-F5344CB8AC3E}">
        <p14:creationId xmlns:p14="http://schemas.microsoft.com/office/powerpoint/2010/main" val="6353864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04 1">
    <p:spTree>
      <p:nvGrpSpPr>
        <p:cNvPr id="1" name="Shape 19"/>
        <p:cNvGrpSpPr/>
        <p:nvPr/>
      </p:nvGrpSpPr>
      <p:grpSpPr>
        <a:xfrm>
          <a:off x="0" y="0"/>
          <a:ext cx="0" cy="0"/>
          <a:chOff x="0" y="0"/>
          <a:chExt cx="0" cy="0"/>
        </a:xfrm>
      </p:grpSpPr>
      <p:pic>
        <p:nvPicPr>
          <p:cNvPr id="20" name="Shape 20" descr="tennant-new.jpg"/>
          <p:cNvPicPr preferRelativeResize="0"/>
          <p:nvPr/>
        </p:nvPicPr>
        <p:blipFill>
          <a:blip r:embed="rId2">
            <a:alphaModFix/>
          </a:blip>
          <a:stretch>
            <a:fillRect/>
          </a:stretch>
        </p:blipFill>
        <p:spPr>
          <a:xfrm>
            <a:off x="5818142" y="342501"/>
            <a:ext cx="5989527" cy="6208164"/>
          </a:xfrm>
          <a:prstGeom prst="rect">
            <a:avLst/>
          </a:prstGeom>
          <a:noFill/>
          <a:ln>
            <a:noFill/>
          </a:ln>
        </p:spPr>
      </p:pic>
      <p:sp>
        <p:nvSpPr>
          <p:cNvPr id="21" name="Shape 21"/>
          <p:cNvSpPr txBox="1"/>
          <p:nvPr/>
        </p:nvSpPr>
        <p:spPr>
          <a:xfrm>
            <a:off x="449200" y="342500"/>
            <a:ext cx="4863200" cy="2149600"/>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7F8C8D"/>
                </a:solidFill>
                <a:latin typeface="Raleway"/>
                <a:ea typeface="Raleway"/>
                <a:cs typeface="Raleway"/>
                <a:sym typeface="Raleway"/>
              </a:rPr>
              <a:t>VISUALIZING THE DATA</a:t>
            </a:r>
          </a:p>
          <a:p>
            <a:pPr lvl="0" rtl="0">
              <a:lnSpc>
                <a:spcPct val="140000"/>
              </a:lnSpc>
              <a:spcBef>
                <a:spcPts val="1333"/>
              </a:spcBef>
              <a:buClr>
                <a:srgbClr val="000000"/>
              </a:buClr>
              <a:buSzPct val="137500"/>
              <a:buFont typeface="Arial"/>
              <a:buNone/>
            </a:pPr>
            <a:r>
              <a:rPr lang="en" sz="1067">
                <a:solidFill>
                  <a:srgbClr val="7F8C8D"/>
                </a:solidFill>
                <a:latin typeface="Raleway"/>
                <a:ea typeface="Raleway"/>
                <a:cs typeface="Raleway"/>
                <a:sym typeface="Raleway"/>
              </a:rPr>
              <a:t>Our architecture takes advantage of traditional data transformation tools for the low-complexity, low-volatility data, while using in-memory technology to process machine data and integrate all data sources. We visualize this data through an SAP Business Objects reporting layer, and then deliver a self-serve BI portal to Tennant users and customers via our proprietary Intelliportal Dashboard solution. Intelliportal is a Java-based framework that delivers BI visuals using intuitive navigation, with a single point of access that supports responsive design.</a:t>
            </a:r>
          </a:p>
        </p:txBody>
      </p:sp>
    </p:spTree>
    <p:extLst>
      <p:ext uri="{BB962C8B-B14F-4D97-AF65-F5344CB8AC3E}">
        <p14:creationId xmlns:p14="http://schemas.microsoft.com/office/powerpoint/2010/main" val="221561856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lide08">
    <p:spTree>
      <p:nvGrpSpPr>
        <p:cNvPr id="1" name="Shape 28"/>
        <p:cNvGrpSpPr/>
        <p:nvPr/>
      </p:nvGrpSpPr>
      <p:grpSpPr>
        <a:xfrm>
          <a:off x="0" y="0"/>
          <a:ext cx="0" cy="0"/>
          <a:chOff x="0" y="0"/>
          <a:chExt cx="0" cy="0"/>
        </a:xfrm>
      </p:grpSpPr>
      <p:pic>
        <p:nvPicPr>
          <p:cNvPr id="29" name="Shape 29" descr="t7_airport.jpg"/>
          <p:cNvPicPr preferRelativeResize="0"/>
          <p:nvPr/>
        </p:nvPicPr>
        <p:blipFill rotWithShape="1">
          <a:blip r:embed="rId2">
            <a:alphaModFix/>
          </a:blip>
          <a:srcRect l="10929" t="5232" b="19698"/>
          <a:stretch/>
        </p:blipFill>
        <p:spPr>
          <a:xfrm>
            <a:off x="4053867" y="1"/>
            <a:ext cx="8138135" cy="6857999"/>
          </a:xfrm>
          <a:prstGeom prst="rect">
            <a:avLst/>
          </a:prstGeom>
          <a:noFill/>
          <a:ln>
            <a:noFill/>
          </a:ln>
        </p:spPr>
      </p:pic>
      <p:sp>
        <p:nvSpPr>
          <p:cNvPr id="30" name="Shape 30"/>
          <p:cNvSpPr/>
          <p:nvPr/>
        </p:nvSpPr>
        <p:spPr>
          <a:xfrm>
            <a:off x="0" y="1"/>
            <a:ext cx="4064000" cy="6857999"/>
          </a:xfrm>
          <a:prstGeom prst="rect">
            <a:avLst/>
          </a:prstGeom>
          <a:solidFill>
            <a:srgbClr val="363C41"/>
          </a:solidFill>
          <a:ln>
            <a:noFill/>
          </a:ln>
        </p:spPr>
        <p:txBody>
          <a:bodyPr lIns="121900" tIns="121900" rIns="121900" bIns="121900" anchor="ctr" anchorCtr="0">
            <a:noAutofit/>
          </a:bodyPr>
          <a:lstStyle/>
          <a:p>
            <a:pPr lvl="0">
              <a:spcBef>
                <a:spcPts val="0"/>
              </a:spcBef>
              <a:buNone/>
            </a:pPr>
            <a:endParaRPr sz="2400"/>
          </a:p>
        </p:txBody>
      </p:sp>
      <p:sp>
        <p:nvSpPr>
          <p:cNvPr id="31" name="Shape 31"/>
          <p:cNvSpPr txBox="1"/>
          <p:nvPr/>
        </p:nvSpPr>
        <p:spPr>
          <a:xfrm>
            <a:off x="449233" y="340201"/>
            <a:ext cx="3062000" cy="6111599"/>
          </a:xfrm>
          <a:prstGeom prst="rect">
            <a:avLst/>
          </a:prstGeom>
          <a:noFill/>
          <a:ln>
            <a:noFill/>
          </a:ln>
        </p:spPr>
        <p:txBody>
          <a:bodyPr lIns="121900" tIns="121900" rIns="121900" bIns="121900" anchor="t" anchorCtr="0">
            <a:noAutofit/>
          </a:bodyPr>
          <a:lstStyle/>
          <a:p>
            <a:pPr lvl="0" rtl="0">
              <a:lnSpc>
                <a:spcPct val="100000"/>
              </a:lnSpc>
              <a:spcBef>
                <a:spcPts val="0"/>
              </a:spcBef>
              <a:buClr>
                <a:srgbClr val="000000"/>
              </a:buClr>
              <a:buSzPct val="61111"/>
              <a:buFont typeface="Arial"/>
              <a:buNone/>
            </a:pPr>
            <a:r>
              <a:rPr lang="en" sz="2400">
                <a:solidFill>
                  <a:srgbClr val="FFFFFF"/>
                </a:solidFill>
                <a:latin typeface="Raleway"/>
                <a:ea typeface="Raleway"/>
                <a:cs typeface="Raleway"/>
                <a:sym typeface="Raleway"/>
              </a:rPr>
              <a:t>RESULTS</a:t>
            </a:r>
          </a:p>
          <a:p>
            <a:pPr lvl="0" rtl="0">
              <a:lnSpc>
                <a:spcPct val="140000"/>
              </a:lnSpc>
              <a:spcBef>
                <a:spcPts val="1333"/>
              </a:spcBef>
              <a:buClr>
                <a:srgbClr val="000000"/>
              </a:buClr>
              <a:buSzPct val="137500"/>
              <a:buFont typeface="Arial"/>
              <a:buNone/>
            </a:pPr>
            <a:r>
              <a:rPr lang="en" sz="1067">
                <a:solidFill>
                  <a:srgbClr val="FFFFFF"/>
                </a:solidFill>
                <a:latin typeface="Raleway"/>
                <a:ea typeface="Raleway"/>
                <a:cs typeface="Raleway"/>
                <a:sym typeface="Raleway"/>
              </a:rPr>
              <a:t>Tennant’s customers, including its Business Service Contractors, can now review machine data to see if their stores have been cleaned the prior night, determine where machines are physically located, review service metrics at the fleet level and optimize overall operations. In addition, Tennant will be able to monetize its data by marketing this solution to its customers. This is an important competitive edge for Tennant. US competition does not have a similarly robust solution, and its EU competitors are just starting to create similar analytics solutions. Overall, what we created for Tennant will increase the company’s profitability and market share.</a:t>
            </a:r>
          </a:p>
        </p:txBody>
      </p:sp>
    </p:spTree>
    <p:extLst>
      <p:ext uri="{BB962C8B-B14F-4D97-AF65-F5344CB8AC3E}">
        <p14:creationId xmlns:p14="http://schemas.microsoft.com/office/powerpoint/2010/main" val="31703516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Plain with hexagon pattern">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609600" y="1122436"/>
            <a:ext cx="10005181" cy="537913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grpSp>
        <p:nvGrpSpPr>
          <p:cNvPr id="5" name="Group 9"/>
          <p:cNvGrpSpPr/>
          <p:nvPr/>
        </p:nvGrpSpPr>
        <p:grpSpPr>
          <a:xfrm>
            <a:off x="9341197" y="1915743"/>
            <a:ext cx="3035211" cy="2672624"/>
            <a:chOff x="79884" y="-148379"/>
            <a:chExt cx="2180505" cy="1920022"/>
          </a:xfrm>
        </p:grpSpPr>
        <p:sp>
          <p:nvSpPr>
            <p:cNvPr id="6"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grpSp>
      <p:grpSp>
        <p:nvGrpSpPr>
          <p:cNvPr id="13" name="Group 27"/>
          <p:cNvGrpSpPr/>
          <p:nvPr/>
        </p:nvGrpSpPr>
        <p:grpSpPr>
          <a:xfrm>
            <a:off x="-115210" y="3703939"/>
            <a:ext cx="3035211" cy="2672624"/>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solidFill>
                  <a:schemeClr val="tx2"/>
                </a:solidFill>
              </a:endParaRPr>
            </a:p>
          </p:txBody>
        </p:sp>
      </p:grpSp>
    </p:spTree>
    <p:extLst>
      <p:ext uri="{BB962C8B-B14F-4D97-AF65-F5344CB8AC3E}">
        <p14:creationId xmlns:p14="http://schemas.microsoft.com/office/powerpoint/2010/main" val="961862816"/>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644662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5"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5" y="1435103"/>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Edit Master text styles</a:t>
            </a:r>
          </a:p>
        </p:txBody>
      </p:sp>
      <p:sp>
        <p:nvSpPr>
          <p:cNvPr id="5" name="Date Placeholder 4"/>
          <p:cNvSpPr>
            <a:spLocks noGrp="1"/>
          </p:cNvSpPr>
          <p:nvPr>
            <p:ph type="dt" sz="half" idx="10"/>
          </p:nvPr>
        </p:nvSpPr>
        <p:spPr/>
        <p:txBody>
          <a:bodyPr/>
          <a:lstStyle/>
          <a:p>
            <a:fld id="{B62F78DF-0B8D-4A88-A7B6-057346A35B47}" type="datetimeFigureOut">
              <a:rPr lang="en-US" smtClean="0"/>
              <a:t>4/7/2019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D8FF641-9829-4736-9B62-A83DD1BC3849}" type="slidenum">
              <a:rPr lang="en-US" smtClean="0"/>
              <a:t>‹#›</a:t>
            </a:fld>
            <a:endParaRPr lang="en-US"/>
          </a:p>
        </p:txBody>
      </p:sp>
    </p:spTree>
    <p:extLst>
      <p:ext uri="{BB962C8B-B14F-4D97-AF65-F5344CB8AC3E}">
        <p14:creationId xmlns:p14="http://schemas.microsoft.com/office/powerpoint/2010/main" val="192691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3721101" y="3189052"/>
            <a:ext cx="8182332" cy="2106451"/>
          </a:xfrm>
          <a:prstGeom prst="rect">
            <a:avLst/>
          </a:prstGeom>
        </p:spPr>
        <p:txBody>
          <a:bodyPr lIns="91425" tIns="91425" rIns="91425" bIns="91425" anchor="b" anchorCtr="0"/>
          <a:lstStyle>
            <a:lvl1pPr algn="r"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Tree>
    <p:extLst>
      <p:ext uri="{BB962C8B-B14F-4D97-AF65-F5344CB8AC3E}">
        <p14:creationId xmlns:p14="http://schemas.microsoft.com/office/powerpoint/2010/main" val="22391488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5785224" y="1434352"/>
            <a:ext cx="6118208" cy="3550373"/>
          </a:xfrm>
          <a:prstGeom prst="rect">
            <a:avLst/>
          </a:prstGeom>
        </p:spPr>
        <p:txBody>
          <a:bodyPr lIns="91425" tIns="91425" rIns="91425" bIns="91425" anchor="ctr" anchorCtr="0"/>
          <a:lstStyle>
            <a:lvl1pPr algn="l" rtl="0">
              <a:spcBef>
                <a:spcPts val="0"/>
              </a:spcBef>
              <a:buNone/>
              <a:defRPr sz="5333"/>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dirty="0"/>
              <a:t>CLICK TO EDIT MASTER TITLE STYLE</a:t>
            </a:r>
          </a:p>
        </p:txBody>
      </p:sp>
      <p:sp>
        <p:nvSpPr>
          <p:cNvPr id="8" name="Text Placeholder 7"/>
          <p:cNvSpPr>
            <a:spLocks noGrp="1"/>
          </p:cNvSpPr>
          <p:nvPr>
            <p:ph type="body" sz="quarter" idx="10"/>
          </p:nvPr>
        </p:nvSpPr>
        <p:spPr>
          <a:xfrm>
            <a:off x="5784851" y="4984752"/>
            <a:ext cx="6119283" cy="740833"/>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Edit Master text styles</a:t>
            </a:r>
          </a:p>
        </p:txBody>
      </p:sp>
    </p:spTree>
    <p:extLst>
      <p:ext uri="{BB962C8B-B14F-4D97-AF65-F5344CB8AC3E}">
        <p14:creationId xmlns:p14="http://schemas.microsoft.com/office/powerpoint/2010/main" val="257783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0" y="1122436"/>
            <a:ext cx="10005181" cy="5379135"/>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tabLst/>
              <a:defRPr sz="2667">
                <a:latin typeface="Raleway"/>
                <a:cs typeface="Raleway"/>
              </a:defRPr>
            </a:lvl2pPr>
            <a:lvl3pPr marL="1447764" indent="-457189">
              <a:buClr>
                <a:schemeClr val="accent1"/>
              </a:buClr>
              <a:buFont typeface="Lucida Grande"/>
              <a:buChar char="›"/>
              <a:defRPr sz="2667">
                <a:latin typeface="Raleway"/>
                <a:cs typeface="Raleway"/>
              </a:defRPr>
            </a:lvl3pPr>
            <a:lvl4pPr marL="1983268"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tabLst/>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235743410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305767" y="305768"/>
            <a:ext cx="6669199" cy="567829"/>
          </a:xfrm>
        </p:spPr>
        <p:txBody>
          <a:bodyPr vert="horz" anchor="t"/>
          <a:lstStyle>
            <a:lvl1pPr>
              <a:defRPr sz="1867">
                <a:solidFill>
                  <a:schemeClr val="bg2"/>
                </a:solidFill>
              </a:defRPr>
            </a:lvl1pPr>
          </a:lstStyle>
          <a:p>
            <a:r>
              <a:rPr lang="en-US" dirty="0"/>
              <a:t>CLICK TO EDIT MASTER TITLE STYLE</a:t>
            </a:r>
          </a:p>
        </p:txBody>
      </p:sp>
      <p:sp>
        <p:nvSpPr>
          <p:cNvPr id="3" name="Text Placeholder 2"/>
          <p:cNvSpPr>
            <a:spLocks noGrp="1"/>
          </p:cNvSpPr>
          <p:nvPr>
            <p:ph type="body" sz="quarter" idx="10"/>
          </p:nvPr>
        </p:nvSpPr>
        <p:spPr>
          <a:xfrm>
            <a:off x="609601" y="1122437"/>
            <a:ext cx="10005484" cy="5371147"/>
          </a:xfrm>
          <a:prstGeom prst="rect">
            <a:avLst/>
          </a:prstGeom>
        </p:spPr>
        <p:txBody>
          <a:bodyPr vert="horz"/>
          <a:lstStyle>
            <a:lvl1pPr marL="457189" indent="-457189">
              <a:buClr>
                <a:schemeClr val="accent1"/>
              </a:buClr>
              <a:buFont typeface="Lucida Grande"/>
              <a:buChar char="›"/>
              <a:defRPr sz="2667">
                <a:latin typeface="Raleway"/>
                <a:cs typeface="Raleway"/>
              </a:defRPr>
            </a:lvl1pPr>
            <a:lvl2pPr marL="992693" indent="-457189">
              <a:buClr>
                <a:schemeClr val="accent1"/>
              </a:buClr>
              <a:buFont typeface="Lucida Grande"/>
              <a:buChar char="›"/>
              <a:defRPr sz="2667">
                <a:latin typeface="Raleway"/>
                <a:cs typeface="Raleway"/>
              </a:defRPr>
            </a:lvl2pPr>
            <a:lvl3pPr marL="1450812" indent="-457189">
              <a:spcBef>
                <a:spcPts val="0"/>
              </a:spcBef>
              <a:buClr>
                <a:schemeClr val="accent1"/>
              </a:buClr>
              <a:buFont typeface="Lucida Grande"/>
              <a:buChar char="›"/>
              <a:defRPr sz="2667">
                <a:latin typeface="Raleway"/>
                <a:cs typeface="Raleway"/>
              </a:defRPr>
            </a:lvl3pPr>
            <a:lvl4pPr marL="1987246" indent="-457189">
              <a:buClr>
                <a:schemeClr val="accent1"/>
              </a:buClr>
              <a:buFont typeface="Lucida Grande"/>
              <a:buChar char="›"/>
              <a:defRPr sz="2667">
                <a:latin typeface="Raleway"/>
                <a:cs typeface="Raleway"/>
              </a:defRPr>
            </a:lvl4pPr>
            <a:lvl5pPr marL="2438339" indent="-457189">
              <a:buClr>
                <a:schemeClr val="accent1"/>
              </a:buClr>
              <a:buFont typeface="Lucida Grande"/>
              <a:buChar char="›"/>
              <a:defRPr sz="2667">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1030200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29"/>
        <p:cNvGrpSpPr/>
        <p:nvPr/>
      </p:nvGrpSpPr>
      <p:grpSpPr>
        <a:xfrm>
          <a:off x="0" y="0"/>
          <a:ext cx="0" cy="0"/>
          <a:chOff x="0" y="0"/>
          <a:chExt cx="0" cy="0"/>
        </a:xfrm>
      </p:grpSpPr>
      <p:pic>
        <p:nvPicPr>
          <p:cNvPr id="7" name="Picture 6">
            <a:extLst>
              <a:ext uri="{FF2B5EF4-FFF2-40B4-BE49-F238E27FC236}">
                <a16:creationId xmlns:a16="http://schemas.microsoft.com/office/drawing/2014/main" id="{3D4AC70C-2FF5-446C-8E6C-C1379F956DDE}"/>
              </a:ext>
            </a:extLst>
          </p:cNvPr>
          <p:cNvPicPr>
            <a:picLocks noChangeAspect="1"/>
          </p:cNvPicPr>
          <p:nvPr/>
        </p:nvPicPr>
        <p:blipFill>
          <a:blip r:embed="rId61"/>
          <a:stretch>
            <a:fillRect/>
          </a:stretch>
        </p:blipFill>
        <p:spPr>
          <a:xfrm>
            <a:off x="10689407" y="6209195"/>
            <a:ext cx="1276532" cy="435612"/>
          </a:xfrm>
          <a:prstGeom prst="rect">
            <a:avLst/>
          </a:prstGeom>
        </p:spPr>
      </p:pic>
      <p:sp>
        <p:nvSpPr>
          <p:cNvPr id="30" name="Shape 30"/>
          <p:cNvSpPr txBox="1">
            <a:spLocks noGrp="1"/>
          </p:cNvSpPr>
          <p:nvPr>
            <p:ph type="title"/>
          </p:nvPr>
        </p:nvSpPr>
        <p:spPr>
          <a:xfrm>
            <a:off x="914400" y="3169067"/>
            <a:ext cx="9284000" cy="26096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dirty="0"/>
          </a:p>
        </p:txBody>
      </p:sp>
      <p:cxnSp>
        <p:nvCxnSpPr>
          <p:cNvPr id="33" name="Shape 33"/>
          <p:cNvCxnSpPr/>
          <p:nvPr/>
        </p:nvCxnSpPr>
        <p:spPr>
          <a:xfrm rot="10800000">
            <a:off x="0" y="7075333"/>
            <a:ext cx="121608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1076340" y="4860871"/>
            <a:ext cx="2471199" cy="292800"/>
          </a:xfrm>
          <a:prstGeom prst="rect">
            <a:avLst/>
          </a:prstGeom>
          <a:noFill/>
          <a:ln>
            <a:noFill/>
          </a:ln>
        </p:spPr>
        <p:txBody>
          <a:bodyPr lIns="121900" tIns="121900" rIns="121900" bIns="121900"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800" b="0" i="0" u="none" strike="noStrike" cap="none" baseline="0" dirty="0">
                <a:solidFill>
                  <a:schemeClr val="bg2"/>
                </a:solidFill>
                <a:latin typeface="Helvetica Neue"/>
                <a:ea typeface="Helvetica Neue"/>
                <a:cs typeface="Helvetica Neue"/>
                <a:sym typeface="Helvetica Neue"/>
              </a:rPr>
              <a:t>© 201</a:t>
            </a:r>
            <a:r>
              <a:rPr lang="en-US" sz="800" dirty="0">
                <a:solidFill>
                  <a:schemeClr val="bg2"/>
                </a:solidFill>
                <a:latin typeface="Helvetica Neue"/>
                <a:ea typeface="Helvetica Neue"/>
                <a:cs typeface="Helvetica Neue"/>
                <a:sym typeface="Helvetica Neue"/>
              </a:rPr>
              <a:t>7</a:t>
            </a:r>
            <a:r>
              <a:rPr lang="en" sz="800" dirty="0">
                <a:solidFill>
                  <a:schemeClr val="bg2"/>
                </a:solidFill>
                <a:latin typeface="Helvetica Neue"/>
                <a:ea typeface="Helvetica Neue"/>
                <a:cs typeface="Helvetica Neue"/>
                <a:sym typeface="Helvetica Neue"/>
              </a:rPr>
              <a:t> </a:t>
            </a:r>
            <a:r>
              <a:rPr lang="en" sz="800" b="0" i="0" u="none" strike="noStrike" cap="none" baseline="0" dirty="0">
                <a:solidFill>
                  <a:schemeClr val="bg2"/>
                </a:solidFill>
                <a:latin typeface="Helvetica Neue"/>
                <a:ea typeface="Helvetica Neue"/>
                <a:cs typeface="Helvetica Neue"/>
                <a:sym typeface="Helvetica Neue"/>
              </a:rPr>
              <a:t>DMI </a:t>
            </a:r>
            <a:r>
              <a:rPr lang="en" sz="800" dirty="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800" b="0" i="0" u="none" strike="noStrike" cap="none" baseline="0" dirty="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12859" y="6488297"/>
            <a:ext cx="804184" cy="366183"/>
          </a:xfrm>
          <a:prstGeom prst="rect">
            <a:avLst/>
          </a:prstGeom>
        </p:spPr>
        <p:txBody>
          <a:bodyPr vert="horz" lIns="91440" tIns="45720" rIns="91440" bIns="45720" rtlCol="0" anchor="ctr"/>
          <a:lstStyle>
            <a:lvl1pPr algn="l">
              <a:defRPr sz="1200">
                <a:solidFill>
                  <a:schemeClr val="bg2"/>
                </a:solidFill>
                <a:latin typeface="Helvetica Neue"/>
                <a:cs typeface="Helvetica Neue"/>
              </a:defRPr>
            </a:lvl1pPr>
          </a:lstStyle>
          <a:p>
            <a:fld id="{02CCB1B9-C065-439C-BA4B-82E33D2DF94F}" type="slidenum">
              <a:rPr lang="en-US" smtClean="0"/>
              <a:t>‹#›</a:t>
            </a:fld>
            <a:endParaRPr lang="en-US"/>
          </a:p>
        </p:txBody>
      </p:sp>
    </p:spTree>
    <p:extLst>
      <p:ext uri="{BB962C8B-B14F-4D97-AF65-F5344CB8AC3E}">
        <p14:creationId xmlns:p14="http://schemas.microsoft.com/office/powerpoint/2010/main" val="525579494"/>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5333"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867"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4.png"/><Relationship Id="rId13" Type="http://schemas.microsoft.com/office/2007/relationships/hdphoto" Target="../media/hdphoto11.wdp"/><Relationship Id="rId3" Type="http://schemas.openxmlformats.org/officeDocument/2006/relationships/image" Target="../media/image50.png"/><Relationship Id="rId7" Type="http://schemas.microsoft.com/office/2007/relationships/hdphoto" Target="../media/hdphoto8.wdp"/><Relationship Id="rId12"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25.xml"/><Relationship Id="rId6" Type="http://schemas.openxmlformats.org/officeDocument/2006/relationships/image" Target="../media/image53.png"/><Relationship Id="rId11" Type="http://schemas.microsoft.com/office/2007/relationships/hdphoto" Target="../media/hdphoto10.wdp"/><Relationship Id="rId5" Type="http://schemas.openxmlformats.org/officeDocument/2006/relationships/image" Target="../media/image52.png"/><Relationship Id="rId15" Type="http://schemas.microsoft.com/office/2007/relationships/hdphoto" Target="../media/hdphoto12.wdp"/><Relationship Id="rId10" Type="http://schemas.openxmlformats.org/officeDocument/2006/relationships/image" Target="../media/image55.png"/><Relationship Id="rId4" Type="http://schemas.openxmlformats.org/officeDocument/2006/relationships/image" Target="../media/image51.png"/><Relationship Id="rId9" Type="http://schemas.microsoft.com/office/2007/relationships/hdphoto" Target="../media/hdphoto9.wdp"/><Relationship Id="rId1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databricks.com/product/azure-pricing" TargetMode="External"/><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5.xml"/><Relationship Id="rId6" Type="http://schemas.microsoft.com/office/2007/relationships/hdphoto" Target="../media/hdphoto14.wdp"/><Relationship Id="rId5" Type="http://schemas.openxmlformats.org/officeDocument/2006/relationships/image" Target="../media/image61.png"/><Relationship Id="rId4" Type="http://schemas.microsoft.com/office/2007/relationships/hdphoto" Target="../media/hdphoto13.wdp"/></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8.png"/><Relationship Id="rId3" Type="http://schemas.openxmlformats.org/officeDocument/2006/relationships/image" Target="../media/image62.png"/><Relationship Id="rId7" Type="http://schemas.microsoft.com/office/2007/relationships/hdphoto" Target="../media/hdphoto15.wdp"/><Relationship Id="rId12" Type="http://schemas.microsoft.com/office/2007/relationships/hdphoto" Target="../media/hdphoto17.wdp"/><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64.png"/><Relationship Id="rId11" Type="http://schemas.openxmlformats.org/officeDocument/2006/relationships/image" Target="../media/image67.png"/><Relationship Id="rId5" Type="http://schemas.openxmlformats.org/officeDocument/2006/relationships/image" Target="../media/image63.png"/><Relationship Id="rId15" Type="http://schemas.openxmlformats.org/officeDocument/2006/relationships/image" Target="../media/image70.png"/><Relationship Id="rId10" Type="http://schemas.openxmlformats.org/officeDocument/2006/relationships/image" Target="../media/image66.png"/><Relationship Id="rId4" Type="http://schemas.openxmlformats.org/officeDocument/2006/relationships/hyperlink" Target="https://docs.databricks.com/spark/latest/data-sources/index.html" TargetMode="External"/><Relationship Id="rId9" Type="http://schemas.microsoft.com/office/2007/relationships/hdphoto" Target="../media/hdphoto16.wdp"/><Relationship Id="rId1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5.xml"/><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5.xml"/><Relationship Id="rId6" Type="http://schemas.openxmlformats.org/officeDocument/2006/relationships/image" Target="../media/image81.png"/><Relationship Id="rId5" Type="http://schemas.openxmlformats.org/officeDocument/2006/relationships/image" Target="../media/image70.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5.xml"/><Relationship Id="rId5" Type="http://schemas.openxmlformats.org/officeDocument/2006/relationships/image" Target="../media/image70.pn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5.xml"/><Relationship Id="rId5" Type="http://schemas.openxmlformats.org/officeDocument/2006/relationships/image" Target="../media/image8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6.png"/><Relationship Id="rId3" Type="http://schemas.microsoft.com/office/2007/relationships/hdphoto" Target="../media/hdphoto18.wdp"/><Relationship Id="rId7" Type="http://schemas.openxmlformats.org/officeDocument/2006/relationships/image" Target="../media/image93.png"/><Relationship Id="rId12" Type="http://schemas.openxmlformats.org/officeDocument/2006/relationships/image" Target="../media/image95.png"/><Relationship Id="rId2" Type="http://schemas.openxmlformats.org/officeDocument/2006/relationships/image" Target="../media/image89.png"/><Relationship Id="rId1" Type="http://schemas.openxmlformats.org/officeDocument/2006/relationships/slideLayout" Target="../slideLayouts/slideLayout25.xml"/><Relationship Id="rId6" Type="http://schemas.openxmlformats.org/officeDocument/2006/relationships/image" Target="../media/image92.png"/><Relationship Id="rId11" Type="http://schemas.openxmlformats.org/officeDocument/2006/relationships/image" Target="../media/image70.png"/><Relationship Id="rId5" Type="http://schemas.openxmlformats.org/officeDocument/2006/relationships/image" Target="../media/image91.png"/><Relationship Id="rId15" Type="http://schemas.openxmlformats.org/officeDocument/2006/relationships/image" Target="../media/image98.png"/><Relationship Id="rId10" Type="http://schemas.openxmlformats.org/officeDocument/2006/relationships/image" Target="../media/image68.png"/><Relationship Id="rId4" Type="http://schemas.openxmlformats.org/officeDocument/2006/relationships/image" Target="../media/image90.png"/><Relationship Id="rId9" Type="http://schemas.openxmlformats.org/officeDocument/2006/relationships/image" Target="../media/image69.png"/><Relationship Id="rId1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jpeg"/><Relationship Id="rId7" Type="http://schemas.microsoft.com/office/2007/relationships/hdphoto" Target="../media/hdphoto3.wdp"/><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35.png"/><Relationship Id="rId5" Type="http://schemas.microsoft.com/office/2007/relationships/hdphoto" Target="../media/hdphoto2.wdp"/><Relationship Id="rId4" Type="http://schemas.openxmlformats.org/officeDocument/2006/relationships/image" Target="../media/image34.png"/><Relationship Id="rId9"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100.png"/></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2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microsoft.com/office/2007/relationships/hdphoto" Target="../media/hdphoto20.wdp"/><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image" Target="../media/image111.png"/><Relationship Id="rId5" Type="http://schemas.microsoft.com/office/2007/relationships/hdphoto" Target="../media/hdphoto19.wdp"/><Relationship Id="rId4" Type="http://schemas.openxmlformats.org/officeDocument/2006/relationships/image" Target="../media/image110.png"/></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12.png"/><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5.xml"/><Relationship Id="rId6" Type="http://schemas.openxmlformats.org/officeDocument/2006/relationships/image" Target="../media/image116.png"/><Relationship Id="rId5" Type="http://schemas.openxmlformats.org/officeDocument/2006/relationships/image" Target="../media/image86.png"/><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3" Type="http://schemas.microsoft.com/office/2007/relationships/hdphoto" Target="../media/hdphoto7.wdp"/><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42.png"/><Relationship Id="rId11" Type="http://schemas.microsoft.com/office/2007/relationships/hdphoto" Target="../media/hdphoto6.wdp"/><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8DD90-0D16-4661-B44B-8F12A874F089}"/>
              </a:ext>
            </a:extLst>
          </p:cNvPr>
          <p:cNvSpPr>
            <a:spLocks noGrp="1"/>
          </p:cNvSpPr>
          <p:nvPr>
            <p:ph type="ctrTitle"/>
          </p:nvPr>
        </p:nvSpPr>
        <p:spPr/>
        <p:txBody>
          <a:bodyPr/>
          <a:lstStyle/>
          <a:p>
            <a:r>
              <a:rPr lang="en-US" dirty="0"/>
              <a:t>Brick-by-brick</a:t>
            </a:r>
          </a:p>
        </p:txBody>
      </p:sp>
      <p:sp>
        <p:nvSpPr>
          <p:cNvPr id="3" name="Subtitle 2">
            <a:extLst>
              <a:ext uri="{FF2B5EF4-FFF2-40B4-BE49-F238E27FC236}">
                <a16:creationId xmlns:a16="http://schemas.microsoft.com/office/drawing/2014/main" id="{70119B07-59F2-45A6-AAE1-061496311C3A}"/>
              </a:ext>
            </a:extLst>
          </p:cNvPr>
          <p:cNvSpPr>
            <a:spLocks noGrp="1"/>
          </p:cNvSpPr>
          <p:nvPr>
            <p:ph type="subTitle" idx="1"/>
          </p:nvPr>
        </p:nvSpPr>
        <p:spPr/>
        <p:txBody>
          <a:bodyPr/>
          <a:lstStyle/>
          <a:p>
            <a:r>
              <a:rPr lang="en-US" dirty="0"/>
              <a:t>Foundational Azure Databricks Concepts</a:t>
            </a:r>
          </a:p>
        </p:txBody>
      </p:sp>
    </p:spTree>
    <p:extLst>
      <p:ext uri="{BB962C8B-B14F-4D97-AF65-F5344CB8AC3E}">
        <p14:creationId xmlns:p14="http://schemas.microsoft.com/office/powerpoint/2010/main" val="4120253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83B8-7EA8-4F5D-BC68-EEF4A99BB3D6}"/>
              </a:ext>
            </a:extLst>
          </p:cNvPr>
          <p:cNvSpPr>
            <a:spLocks noGrp="1"/>
          </p:cNvSpPr>
          <p:nvPr>
            <p:ph type="title"/>
          </p:nvPr>
        </p:nvSpPr>
        <p:spPr/>
        <p:txBody>
          <a:bodyPr/>
          <a:lstStyle/>
          <a:p>
            <a:r>
              <a:rPr lang="en-US" dirty="0"/>
              <a:t>Overview</a:t>
            </a:r>
          </a:p>
        </p:txBody>
      </p:sp>
      <p:sp>
        <p:nvSpPr>
          <p:cNvPr id="4" name="Cube 3">
            <a:extLst>
              <a:ext uri="{FF2B5EF4-FFF2-40B4-BE49-F238E27FC236}">
                <a16:creationId xmlns:a16="http://schemas.microsoft.com/office/drawing/2014/main" id="{58A0E975-05CA-4167-8444-B96B105F8563}"/>
              </a:ext>
            </a:extLst>
          </p:cNvPr>
          <p:cNvSpPr/>
          <p:nvPr/>
        </p:nvSpPr>
        <p:spPr>
          <a:xfrm>
            <a:off x="1773604" y="4692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A</a:t>
            </a:r>
          </a:p>
        </p:txBody>
      </p:sp>
      <p:sp>
        <p:nvSpPr>
          <p:cNvPr id="5" name="Cube 4">
            <a:extLst>
              <a:ext uri="{FF2B5EF4-FFF2-40B4-BE49-F238E27FC236}">
                <a16:creationId xmlns:a16="http://schemas.microsoft.com/office/drawing/2014/main" id="{D2A2C53D-06FF-417F-9BDD-E8430550C996}"/>
              </a:ext>
            </a:extLst>
          </p:cNvPr>
          <p:cNvSpPr/>
          <p:nvPr/>
        </p:nvSpPr>
        <p:spPr>
          <a:xfrm>
            <a:off x="1773604" y="42481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B</a:t>
            </a:r>
          </a:p>
        </p:txBody>
      </p:sp>
      <p:sp>
        <p:nvSpPr>
          <p:cNvPr id="6" name="Cube 5">
            <a:extLst>
              <a:ext uri="{FF2B5EF4-FFF2-40B4-BE49-F238E27FC236}">
                <a16:creationId xmlns:a16="http://schemas.microsoft.com/office/drawing/2014/main" id="{C81E502D-283F-4ADD-8269-BE7501CB3D4D}"/>
              </a:ext>
            </a:extLst>
          </p:cNvPr>
          <p:cNvSpPr/>
          <p:nvPr/>
        </p:nvSpPr>
        <p:spPr>
          <a:xfrm>
            <a:off x="1773604" y="3803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C</a:t>
            </a:r>
          </a:p>
        </p:txBody>
      </p:sp>
      <p:sp>
        <p:nvSpPr>
          <p:cNvPr id="16" name="Cube 15">
            <a:extLst>
              <a:ext uri="{FF2B5EF4-FFF2-40B4-BE49-F238E27FC236}">
                <a16:creationId xmlns:a16="http://schemas.microsoft.com/office/drawing/2014/main" id="{A0701BD7-D8D0-40AF-BD1C-EB559DC900C1}"/>
              </a:ext>
            </a:extLst>
          </p:cNvPr>
          <p:cNvSpPr/>
          <p:nvPr/>
        </p:nvSpPr>
        <p:spPr>
          <a:xfrm>
            <a:off x="4751754" y="4692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A</a:t>
            </a:r>
          </a:p>
        </p:txBody>
      </p:sp>
      <p:sp>
        <p:nvSpPr>
          <p:cNvPr id="17" name="Cube 16">
            <a:extLst>
              <a:ext uri="{FF2B5EF4-FFF2-40B4-BE49-F238E27FC236}">
                <a16:creationId xmlns:a16="http://schemas.microsoft.com/office/drawing/2014/main" id="{64483C7F-6460-433B-88DF-12CC4EC6BD09}"/>
              </a:ext>
            </a:extLst>
          </p:cNvPr>
          <p:cNvSpPr/>
          <p:nvPr/>
        </p:nvSpPr>
        <p:spPr>
          <a:xfrm>
            <a:off x="4751754" y="42481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B</a:t>
            </a:r>
          </a:p>
        </p:txBody>
      </p:sp>
      <p:sp>
        <p:nvSpPr>
          <p:cNvPr id="18" name="Cube 17">
            <a:extLst>
              <a:ext uri="{FF2B5EF4-FFF2-40B4-BE49-F238E27FC236}">
                <a16:creationId xmlns:a16="http://schemas.microsoft.com/office/drawing/2014/main" id="{C8558486-92BD-4212-A1C6-0128BB535760}"/>
              </a:ext>
            </a:extLst>
          </p:cNvPr>
          <p:cNvSpPr/>
          <p:nvPr/>
        </p:nvSpPr>
        <p:spPr>
          <a:xfrm>
            <a:off x="4751754" y="3803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C</a:t>
            </a:r>
          </a:p>
        </p:txBody>
      </p:sp>
      <p:sp>
        <p:nvSpPr>
          <p:cNvPr id="19" name="Cube 18">
            <a:extLst>
              <a:ext uri="{FF2B5EF4-FFF2-40B4-BE49-F238E27FC236}">
                <a16:creationId xmlns:a16="http://schemas.microsoft.com/office/drawing/2014/main" id="{5843CB1D-1DA4-486F-B21F-5B52029745E0}"/>
              </a:ext>
            </a:extLst>
          </p:cNvPr>
          <p:cNvSpPr/>
          <p:nvPr/>
        </p:nvSpPr>
        <p:spPr>
          <a:xfrm>
            <a:off x="7729904" y="4692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A</a:t>
            </a:r>
          </a:p>
        </p:txBody>
      </p:sp>
      <p:sp>
        <p:nvSpPr>
          <p:cNvPr id="20" name="Cube 19">
            <a:extLst>
              <a:ext uri="{FF2B5EF4-FFF2-40B4-BE49-F238E27FC236}">
                <a16:creationId xmlns:a16="http://schemas.microsoft.com/office/drawing/2014/main" id="{4FC88C1E-B320-4090-8FF5-4BE00E25B86F}"/>
              </a:ext>
            </a:extLst>
          </p:cNvPr>
          <p:cNvSpPr/>
          <p:nvPr/>
        </p:nvSpPr>
        <p:spPr>
          <a:xfrm>
            <a:off x="7729904" y="42481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B</a:t>
            </a:r>
          </a:p>
        </p:txBody>
      </p:sp>
      <p:sp>
        <p:nvSpPr>
          <p:cNvPr id="21" name="Cube 20">
            <a:extLst>
              <a:ext uri="{FF2B5EF4-FFF2-40B4-BE49-F238E27FC236}">
                <a16:creationId xmlns:a16="http://schemas.microsoft.com/office/drawing/2014/main" id="{54094480-597B-4842-B9F4-FE1D99FF05B4}"/>
              </a:ext>
            </a:extLst>
          </p:cNvPr>
          <p:cNvSpPr/>
          <p:nvPr/>
        </p:nvSpPr>
        <p:spPr>
          <a:xfrm>
            <a:off x="7729904" y="3803650"/>
            <a:ext cx="3044092" cy="584200"/>
          </a:xfrm>
          <a:prstGeom prst="cube">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Workflow C</a:t>
            </a:r>
          </a:p>
        </p:txBody>
      </p:sp>
      <p:pic>
        <p:nvPicPr>
          <p:cNvPr id="23" name="Picture 22">
            <a:extLst>
              <a:ext uri="{FF2B5EF4-FFF2-40B4-BE49-F238E27FC236}">
                <a16:creationId xmlns:a16="http://schemas.microsoft.com/office/drawing/2014/main" id="{6A032E71-A2B0-4A8F-9DB0-889805AF68E0}"/>
              </a:ext>
            </a:extLst>
          </p:cNvPr>
          <p:cNvPicPr>
            <a:picLocks noChangeAspect="1"/>
          </p:cNvPicPr>
          <p:nvPr/>
        </p:nvPicPr>
        <p:blipFill>
          <a:blip r:embed="rId2"/>
          <a:stretch>
            <a:fillRect/>
          </a:stretch>
        </p:blipFill>
        <p:spPr>
          <a:xfrm>
            <a:off x="2525801" y="2114866"/>
            <a:ext cx="993598" cy="1366197"/>
          </a:xfrm>
          <a:prstGeom prst="rect">
            <a:avLst/>
          </a:prstGeom>
        </p:spPr>
      </p:pic>
      <p:pic>
        <p:nvPicPr>
          <p:cNvPr id="24" name="Picture 23">
            <a:extLst>
              <a:ext uri="{FF2B5EF4-FFF2-40B4-BE49-F238E27FC236}">
                <a16:creationId xmlns:a16="http://schemas.microsoft.com/office/drawing/2014/main" id="{4F258E63-1DC7-45C3-9D96-4E128F329C94}"/>
              </a:ext>
            </a:extLst>
          </p:cNvPr>
          <p:cNvPicPr>
            <a:picLocks noChangeAspect="1"/>
          </p:cNvPicPr>
          <p:nvPr/>
        </p:nvPicPr>
        <p:blipFill>
          <a:blip r:embed="rId3"/>
          <a:stretch>
            <a:fillRect/>
          </a:stretch>
        </p:blipFill>
        <p:spPr>
          <a:xfrm>
            <a:off x="6969126" y="2218261"/>
            <a:ext cx="1259741" cy="1277484"/>
          </a:xfrm>
          <a:prstGeom prst="rect">
            <a:avLst/>
          </a:prstGeom>
        </p:spPr>
      </p:pic>
      <p:pic>
        <p:nvPicPr>
          <p:cNvPr id="25" name="Picture 24">
            <a:extLst>
              <a:ext uri="{FF2B5EF4-FFF2-40B4-BE49-F238E27FC236}">
                <a16:creationId xmlns:a16="http://schemas.microsoft.com/office/drawing/2014/main" id="{B925FF3C-5B9D-429B-9583-D7DE9AB2EC1F}"/>
              </a:ext>
            </a:extLst>
          </p:cNvPr>
          <p:cNvPicPr>
            <a:picLocks noChangeAspect="1"/>
          </p:cNvPicPr>
          <p:nvPr/>
        </p:nvPicPr>
        <p:blipFill>
          <a:blip r:embed="rId4"/>
          <a:stretch>
            <a:fillRect/>
          </a:stretch>
        </p:blipFill>
        <p:spPr>
          <a:xfrm>
            <a:off x="9283419" y="2093442"/>
            <a:ext cx="983921" cy="1446309"/>
          </a:xfrm>
          <a:prstGeom prst="rect">
            <a:avLst/>
          </a:prstGeom>
        </p:spPr>
      </p:pic>
      <p:pic>
        <p:nvPicPr>
          <p:cNvPr id="26" name="Picture 25">
            <a:extLst>
              <a:ext uri="{FF2B5EF4-FFF2-40B4-BE49-F238E27FC236}">
                <a16:creationId xmlns:a16="http://schemas.microsoft.com/office/drawing/2014/main" id="{233496DB-67CA-4E47-832D-54CE65A43BD9}"/>
              </a:ext>
            </a:extLst>
          </p:cNvPr>
          <p:cNvPicPr>
            <a:picLocks noChangeAspect="1"/>
          </p:cNvPicPr>
          <p:nvPr/>
        </p:nvPicPr>
        <p:blipFill>
          <a:blip r:embed="rId5"/>
          <a:stretch>
            <a:fillRect/>
          </a:stretch>
        </p:blipFill>
        <p:spPr>
          <a:xfrm>
            <a:off x="4654533" y="2133685"/>
            <a:ext cx="1029085" cy="1312969"/>
          </a:xfrm>
          <a:prstGeom prst="rect">
            <a:avLst/>
          </a:prstGeom>
        </p:spPr>
      </p:pic>
      <p:grpSp>
        <p:nvGrpSpPr>
          <p:cNvPr id="42" name="Group 41">
            <a:extLst>
              <a:ext uri="{FF2B5EF4-FFF2-40B4-BE49-F238E27FC236}">
                <a16:creationId xmlns:a16="http://schemas.microsoft.com/office/drawing/2014/main" id="{B9DAE4EC-34B6-4953-8D6D-C8DBE12F0E72}"/>
              </a:ext>
            </a:extLst>
          </p:cNvPr>
          <p:cNvGrpSpPr/>
          <p:nvPr/>
        </p:nvGrpSpPr>
        <p:grpSpPr>
          <a:xfrm>
            <a:off x="1911565" y="5562599"/>
            <a:ext cx="1161835" cy="1242650"/>
            <a:chOff x="1708365" y="5562599"/>
            <a:chExt cx="1161835" cy="1242650"/>
          </a:xfrm>
        </p:grpSpPr>
        <p:pic>
          <p:nvPicPr>
            <p:cNvPr id="29" name="Picture 28">
              <a:extLst>
                <a:ext uri="{FF2B5EF4-FFF2-40B4-BE49-F238E27FC236}">
                  <a16:creationId xmlns:a16="http://schemas.microsoft.com/office/drawing/2014/main" id="{2CFE0476-5FF0-4A63-BB59-16E628169AB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7333" l="9778" r="89778">
                          <a14:foregroundMark x1="36889" y1="5778" x2="36889" y2="5778"/>
                          <a14:foregroundMark x1="51111" y1="3111" x2="51111" y2="3111"/>
                          <a14:foregroundMark x1="54667" y1="88000" x2="54667" y2="88000"/>
                          <a14:foregroundMark x1="13778" y1="95111" x2="13778" y2="95111"/>
                          <a14:foregroundMark x1="38667" y1="97333" x2="38667" y2="97333"/>
                          <a14:foregroundMark x1="57333" y1="42667" x2="57333" y2="42667"/>
                          <a14:foregroundMark x1="58222" y1="53778" x2="58222" y2="53778"/>
                          <a14:foregroundMark x1="56444" y1="62667" x2="56444" y2="62667"/>
                        </a14:backgroundRemoval>
                      </a14:imgEffect>
                    </a14:imgLayer>
                  </a14:imgProps>
                </a:ext>
              </a:extLst>
            </a:blip>
            <a:stretch>
              <a:fillRect/>
            </a:stretch>
          </p:blipFill>
          <p:spPr>
            <a:xfrm>
              <a:off x="1901851" y="5562599"/>
              <a:ext cx="882650" cy="882650"/>
            </a:xfrm>
            <a:prstGeom prst="rect">
              <a:avLst/>
            </a:prstGeom>
          </p:spPr>
        </p:pic>
        <p:sp>
          <p:nvSpPr>
            <p:cNvPr id="33" name="TextBox 32">
              <a:extLst>
                <a:ext uri="{FF2B5EF4-FFF2-40B4-BE49-F238E27FC236}">
                  <a16:creationId xmlns:a16="http://schemas.microsoft.com/office/drawing/2014/main" id="{6EE50772-B002-493F-976D-31A261E36636}"/>
                </a:ext>
              </a:extLst>
            </p:cNvPr>
            <p:cNvSpPr txBox="1"/>
            <p:nvPr/>
          </p:nvSpPr>
          <p:spPr>
            <a:xfrm>
              <a:off x="1708365" y="6435917"/>
              <a:ext cx="1161835" cy="369332"/>
            </a:xfrm>
            <a:prstGeom prst="rect">
              <a:avLst/>
            </a:prstGeom>
            <a:noFill/>
          </p:spPr>
          <p:txBody>
            <a:bodyPr wrap="square" rtlCol="0">
              <a:spAutoFit/>
            </a:bodyPr>
            <a:lstStyle/>
            <a:p>
              <a:r>
                <a:rPr lang="en-US" dirty="0">
                  <a:solidFill>
                    <a:schemeClr val="tx1"/>
                  </a:solidFill>
                  <a:latin typeface="Raleway"/>
                  <a:cs typeface="Raleway"/>
                </a:rPr>
                <a:t>Flat Files</a:t>
              </a:r>
            </a:p>
          </p:txBody>
        </p:sp>
      </p:grpSp>
      <p:grpSp>
        <p:nvGrpSpPr>
          <p:cNvPr id="41" name="Group 40">
            <a:extLst>
              <a:ext uri="{FF2B5EF4-FFF2-40B4-BE49-F238E27FC236}">
                <a16:creationId xmlns:a16="http://schemas.microsoft.com/office/drawing/2014/main" id="{87D32F92-1221-4846-BD4B-C5A591C40BB3}"/>
              </a:ext>
            </a:extLst>
          </p:cNvPr>
          <p:cNvGrpSpPr/>
          <p:nvPr/>
        </p:nvGrpSpPr>
        <p:grpSpPr>
          <a:xfrm>
            <a:off x="3684328" y="5540182"/>
            <a:ext cx="1338766" cy="1255734"/>
            <a:chOff x="3481128" y="5540182"/>
            <a:chExt cx="1338766" cy="1255734"/>
          </a:xfrm>
        </p:grpSpPr>
        <p:pic>
          <p:nvPicPr>
            <p:cNvPr id="27" name="Picture 26">
              <a:extLst>
                <a:ext uri="{FF2B5EF4-FFF2-40B4-BE49-F238E27FC236}">
                  <a16:creationId xmlns:a16="http://schemas.microsoft.com/office/drawing/2014/main" id="{77D60993-B9EC-456D-A4BF-CF34CD8B246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591954" y="5540182"/>
              <a:ext cx="1029085" cy="1029085"/>
            </a:xfrm>
            <a:prstGeom prst="rect">
              <a:avLst/>
            </a:prstGeom>
          </p:spPr>
        </p:pic>
        <p:sp>
          <p:nvSpPr>
            <p:cNvPr id="34" name="TextBox 33">
              <a:extLst>
                <a:ext uri="{FF2B5EF4-FFF2-40B4-BE49-F238E27FC236}">
                  <a16:creationId xmlns:a16="http://schemas.microsoft.com/office/drawing/2014/main" id="{64EBE52F-727B-4714-A3FF-30EBE68935AA}"/>
                </a:ext>
              </a:extLst>
            </p:cNvPr>
            <p:cNvSpPr txBox="1"/>
            <p:nvPr/>
          </p:nvSpPr>
          <p:spPr>
            <a:xfrm>
              <a:off x="3481128" y="6426584"/>
              <a:ext cx="1338766" cy="369332"/>
            </a:xfrm>
            <a:prstGeom prst="rect">
              <a:avLst/>
            </a:prstGeom>
            <a:noFill/>
          </p:spPr>
          <p:txBody>
            <a:bodyPr wrap="square" rtlCol="0">
              <a:spAutoFit/>
            </a:bodyPr>
            <a:lstStyle/>
            <a:p>
              <a:r>
                <a:rPr lang="en-US" dirty="0">
                  <a:solidFill>
                    <a:schemeClr val="tx1"/>
                  </a:solidFill>
                  <a:latin typeface="Raleway"/>
                  <a:cs typeface="Raleway"/>
                </a:rPr>
                <a:t>Databases</a:t>
              </a:r>
            </a:p>
          </p:txBody>
        </p:sp>
      </p:grpSp>
      <p:grpSp>
        <p:nvGrpSpPr>
          <p:cNvPr id="40" name="Group 39">
            <a:extLst>
              <a:ext uri="{FF2B5EF4-FFF2-40B4-BE49-F238E27FC236}">
                <a16:creationId xmlns:a16="http://schemas.microsoft.com/office/drawing/2014/main" id="{7FB380D8-DEA5-4CDE-AEFB-F273ECFFE478}"/>
              </a:ext>
            </a:extLst>
          </p:cNvPr>
          <p:cNvGrpSpPr/>
          <p:nvPr/>
        </p:nvGrpSpPr>
        <p:grpSpPr>
          <a:xfrm>
            <a:off x="5508787" y="5489009"/>
            <a:ext cx="1397351" cy="1316240"/>
            <a:chOff x="5305587" y="5489009"/>
            <a:chExt cx="1397351" cy="1316240"/>
          </a:xfrm>
        </p:grpSpPr>
        <p:pic>
          <p:nvPicPr>
            <p:cNvPr id="30" name="Picture 29">
              <a:extLst>
                <a:ext uri="{FF2B5EF4-FFF2-40B4-BE49-F238E27FC236}">
                  <a16:creationId xmlns:a16="http://schemas.microsoft.com/office/drawing/2014/main" id="{35D7D031-01E5-4B56-986D-63AA341A6844}"/>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14500" y1="47000" x2="14500" y2="47000"/>
                          <a14:foregroundMark x1="27000" y1="78500" x2="27000" y2="78500"/>
                          <a14:foregroundMark x1="62500" y1="85000" x2="62500" y2="85000"/>
                          <a14:foregroundMark x1="83500" y1="56500" x2="83500" y2="56500"/>
                          <a14:foregroundMark x1="70000" y1="21500" x2="70000" y2="21500"/>
                          <a14:foregroundMark x1="46500" y1="32500" x2="46500" y2="32500"/>
                          <a14:foregroundMark x1="44000" y1="40500" x2="44000" y2="40500"/>
                          <a14:foregroundMark x1="45000" y1="50000" x2="45000" y2="50000"/>
                          <a14:foregroundMark x1="58500" y1="58000" x2="58500" y2="58000"/>
                          <a14:foregroundMark x1="62500" y1="63500" x2="62500" y2="63500"/>
                        </a14:backgroundRemoval>
                      </a14:imgEffect>
                    </a14:imgLayer>
                  </a14:imgProps>
                </a:ext>
              </a:extLst>
            </a:blip>
            <a:stretch>
              <a:fillRect/>
            </a:stretch>
          </p:blipFill>
          <p:spPr>
            <a:xfrm>
              <a:off x="5428492" y="5489009"/>
              <a:ext cx="1092958" cy="1092958"/>
            </a:xfrm>
            <a:prstGeom prst="rect">
              <a:avLst/>
            </a:prstGeom>
          </p:spPr>
        </p:pic>
        <p:sp>
          <p:nvSpPr>
            <p:cNvPr id="35" name="TextBox 34">
              <a:extLst>
                <a:ext uri="{FF2B5EF4-FFF2-40B4-BE49-F238E27FC236}">
                  <a16:creationId xmlns:a16="http://schemas.microsoft.com/office/drawing/2014/main" id="{56235D2C-FCC7-4CBA-909A-2D16EA100D43}"/>
                </a:ext>
              </a:extLst>
            </p:cNvPr>
            <p:cNvSpPr txBox="1"/>
            <p:nvPr/>
          </p:nvSpPr>
          <p:spPr>
            <a:xfrm>
              <a:off x="5305587" y="6435917"/>
              <a:ext cx="1397351" cy="369332"/>
            </a:xfrm>
            <a:prstGeom prst="rect">
              <a:avLst/>
            </a:prstGeom>
            <a:noFill/>
          </p:spPr>
          <p:txBody>
            <a:bodyPr wrap="square" rtlCol="0">
              <a:spAutoFit/>
            </a:bodyPr>
            <a:lstStyle/>
            <a:p>
              <a:r>
                <a:rPr lang="en-US" dirty="0">
                  <a:solidFill>
                    <a:schemeClr val="tx1"/>
                  </a:solidFill>
                  <a:latin typeface="Raleway"/>
                  <a:cs typeface="Raleway"/>
                </a:rPr>
                <a:t>IoT Devices</a:t>
              </a:r>
            </a:p>
          </p:txBody>
        </p:sp>
      </p:grpSp>
      <p:grpSp>
        <p:nvGrpSpPr>
          <p:cNvPr id="39" name="Group 38">
            <a:extLst>
              <a:ext uri="{FF2B5EF4-FFF2-40B4-BE49-F238E27FC236}">
                <a16:creationId xmlns:a16="http://schemas.microsoft.com/office/drawing/2014/main" id="{D747B89E-32F4-466D-A783-4540829FFD7E}"/>
              </a:ext>
            </a:extLst>
          </p:cNvPr>
          <p:cNvGrpSpPr/>
          <p:nvPr/>
        </p:nvGrpSpPr>
        <p:grpSpPr>
          <a:xfrm>
            <a:off x="7461211" y="5508059"/>
            <a:ext cx="1245156" cy="1297190"/>
            <a:chOff x="7258011" y="5508059"/>
            <a:chExt cx="1245156" cy="1297190"/>
          </a:xfrm>
        </p:grpSpPr>
        <p:pic>
          <p:nvPicPr>
            <p:cNvPr id="31" name="Picture 30">
              <a:extLst>
                <a:ext uri="{FF2B5EF4-FFF2-40B4-BE49-F238E27FC236}">
                  <a16:creationId xmlns:a16="http://schemas.microsoft.com/office/drawing/2014/main" id="{C1E4BEF5-115B-4333-803E-C645AC09E78E}"/>
                </a:ext>
              </a:extLst>
            </p:cNvPr>
            <p:cNvPicPr>
              <a:picLocks noChangeAspect="1"/>
            </p:cNvPicPr>
            <p:nvPr/>
          </p:nvPicPr>
          <p:blipFill>
            <a:blip r:embed="rId12">
              <a:biLevel thresh="75000"/>
              <a:extLst>
                <a:ext uri="{BEBA8EAE-BF5A-486C-A8C5-ECC9F3942E4B}">
                  <a14:imgProps xmlns:a14="http://schemas.microsoft.com/office/drawing/2010/main">
                    <a14:imgLayer r:embed="rId13">
                      <a14:imgEffect>
                        <a14:backgroundRemoval t="10000" b="90000" l="10000" r="90000">
                          <a14:foregroundMark x1="49333" y1="16444" x2="49333" y2="16444"/>
                        </a14:backgroundRemoval>
                      </a14:imgEffect>
                    </a14:imgLayer>
                  </a14:imgProps>
                </a:ext>
              </a:extLst>
            </a:blip>
            <a:stretch>
              <a:fillRect/>
            </a:stretch>
          </p:blipFill>
          <p:spPr>
            <a:xfrm>
              <a:off x="7327657" y="5508059"/>
              <a:ext cx="1092959" cy="1092959"/>
            </a:xfrm>
            <a:prstGeom prst="rect">
              <a:avLst/>
            </a:prstGeom>
          </p:spPr>
        </p:pic>
        <p:sp>
          <p:nvSpPr>
            <p:cNvPr id="36" name="TextBox 35">
              <a:extLst>
                <a:ext uri="{FF2B5EF4-FFF2-40B4-BE49-F238E27FC236}">
                  <a16:creationId xmlns:a16="http://schemas.microsoft.com/office/drawing/2014/main" id="{91D12841-17E8-4DB7-BEAF-DFFC8CD5AE21}"/>
                </a:ext>
              </a:extLst>
            </p:cNvPr>
            <p:cNvSpPr txBox="1"/>
            <p:nvPr/>
          </p:nvSpPr>
          <p:spPr>
            <a:xfrm>
              <a:off x="7258011" y="6435917"/>
              <a:ext cx="1245156" cy="369332"/>
            </a:xfrm>
            <a:prstGeom prst="rect">
              <a:avLst/>
            </a:prstGeom>
            <a:noFill/>
          </p:spPr>
          <p:txBody>
            <a:bodyPr wrap="square" rtlCol="0">
              <a:spAutoFit/>
            </a:bodyPr>
            <a:lstStyle/>
            <a:p>
              <a:r>
                <a:rPr lang="en-US" dirty="0">
                  <a:latin typeface="Raleway"/>
                  <a:cs typeface="Raleway"/>
                </a:rPr>
                <a:t>Web Apps</a:t>
              </a:r>
              <a:endParaRPr lang="en-US" dirty="0">
                <a:solidFill>
                  <a:schemeClr val="tx1"/>
                </a:solidFill>
                <a:latin typeface="Raleway"/>
                <a:cs typeface="Raleway"/>
              </a:endParaRPr>
            </a:p>
          </p:txBody>
        </p:sp>
      </p:grpSp>
      <p:grpSp>
        <p:nvGrpSpPr>
          <p:cNvPr id="38" name="Group 37">
            <a:extLst>
              <a:ext uri="{FF2B5EF4-FFF2-40B4-BE49-F238E27FC236}">
                <a16:creationId xmlns:a16="http://schemas.microsoft.com/office/drawing/2014/main" id="{02DAB827-F354-4922-9327-F44F29DCA8F0}"/>
              </a:ext>
            </a:extLst>
          </p:cNvPr>
          <p:cNvGrpSpPr/>
          <p:nvPr/>
        </p:nvGrpSpPr>
        <p:grpSpPr>
          <a:xfrm>
            <a:off x="9232895" y="5514788"/>
            <a:ext cx="1397350" cy="1290461"/>
            <a:chOff x="9029695" y="5514788"/>
            <a:chExt cx="1397350" cy="1290461"/>
          </a:xfrm>
        </p:grpSpPr>
        <p:pic>
          <p:nvPicPr>
            <p:cNvPr id="32" name="Picture 31">
              <a:extLst>
                <a:ext uri="{FF2B5EF4-FFF2-40B4-BE49-F238E27FC236}">
                  <a16:creationId xmlns:a16="http://schemas.microsoft.com/office/drawing/2014/main" id="{9F0316A4-F397-40AF-BB57-8560FC69F165}"/>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4500" b="94500" l="3000" r="95500">
                          <a14:foregroundMark x1="10500" y1="18500" x2="10500" y2="18500"/>
                          <a14:foregroundMark x1="7500" y1="9500" x2="7500" y2="9500"/>
                          <a14:foregroundMark x1="20500" y1="9500" x2="20500" y2="9500"/>
                          <a14:foregroundMark x1="27500" y1="9500" x2="27500" y2="9500"/>
                          <a14:foregroundMark x1="89500" y1="7000" x2="89500" y2="7000"/>
                          <a14:foregroundMark x1="89000" y1="12500" x2="89000" y2="12500"/>
                          <a14:foregroundMark x1="95500" y1="13000" x2="95500" y2="13000"/>
                          <a14:foregroundMark x1="71000" y1="4500" x2="71000" y2="4500"/>
                          <a14:foregroundMark x1="35500" y1="34500" x2="35500" y2="34500"/>
                          <a14:foregroundMark x1="3000" y1="58500" x2="3000" y2="58500"/>
                          <a14:foregroundMark x1="14500" y1="68500" x2="14500" y2="68500"/>
                          <a14:foregroundMark x1="25000" y1="94500" x2="25000" y2="94500"/>
                          <a14:foregroundMark x1="32500" y1="94500" x2="32500" y2="94500"/>
                          <a14:foregroundMark x1="39000" y1="94500" x2="39000" y2="94500"/>
                          <a14:foregroundMark x1="48500" y1="83500" x2="48500" y2="83500"/>
                          <a14:foregroundMark x1="60000" y1="88500" x2="60000" y2="88500"/>
                          <a14:foregroundMark x1="65500" y1="83000" x2="65500" y2="83000"/>
                          <a14:foregroundMark x1="72500" y1="76500" x2="72500" y2="76500"/>
                          <a14:foregroundMark x1="78500" y1="69500" x2="78500" y2="69500"/>
                          <a14:foregroundMark x1="84500" y1="63500" x2="84500" y2="63500"/>
                          <a14:foregroundMark x1="87500" y1="56500" x2="87500" y2="56500"/>
                          <a14:foregroundMark x1="87500" y1="50000" x2="87500" y2="50000"/>
                          <a14:foregroundMark x1="87500" y1="45500" x2="87500" y2="45500"/>
                          <a14:foregroundMark x1="87500" y1="38500" x2="87500" y2="38500"/>
                        </a14:backgroundRemoval>
                      </a14:imgEffect>
                    </a14:imgLayer>
                  </a14:imgProps>
                </a:ext>
              </a:extLst>
            </a:blip>
            <a:stretch>
              <a:fillRect/>
            </a:stretch>
          </p:blipFill>
          <p:spPr>
            <a:xfrm>
              <a:off x="9226823" y="5514788"/>
              <a:ext cx="952500" cy="952500"/>
            </a:xfrm>
            <a:prstGeom prst="rect">
              <a:avLst/>
            </a:prstGeom>
          </p:spPr>
        </p:pic>
        <p:sp>
          <p:nvSpPr>
            <p:cNvPr id="37" name="TextBox 36">
              <a:extLst>
                <a:ext uri="{FF2B5EF4-FFF2-40B4-BE49-F238E27FC236}">
                  <a16:creationId xmlns:a16="http://schemas.microsoft.com/office/drawing/2014/main" id="{63F34CFC-96C7-4308-86BD-41031051461A}"/>
                </a:ext>
              </a:extLst>
            </p:cNvPr>
            <p:cNvSpPr txBox="1"/>
            <p:nvPr/>
          </p:nvSpPr>
          <p:spPr>
            <a:xfrm>
              <a:off x="9029695" y="6435917"/>
              <a:ext cx="1397350" cy="369332"/>
            </a:xfrm>
            <a:prstGeom prst="rect">
              <a:avLst/>
            </a:prstGeom>
            <a:noFill/>
          </p:spPr>
          <p:txBody>
            <a:bodyPr wrap="square" rtlCol="0">
              <a:spAutoFit/>
            </a:bodyPr>
            <a:lstStyle/>
            <a:p>
              <a:r>
                <a:rPr lang="en-US" dirty="0">
                  <a:latin typeface="Raleway"/>
                  <a:cs typeface="Raleway"/>
                </a:rPr>
                <a:t>Media Files</a:t>
              </a:r>
              <a:endParaRPr lang="en-US" dirty="0">
                <a:solidFill>
                  <a:schemeClr val="tx1"/>
                </a:solidFill>
                <a:latin typeface="Raleway"/>
                <a:cs typeface="Raleway"/>
              </a:endParaRPr>
            </a:p>
          </p:txBody>
        </p:sp>
      </p:grpSp>
      <p:sp>
        <p:nvSpPr>
          <p:cNvPr id="43" name="TextBox 42">
            <a:extLst>
              <a:ext uri="{FF2B5EF4-FFF2-40B4-BE49-F238E27FC236}">
                <a16:creationId xmlns:a16="http://schemas.microsoft.com/office/drawing/2014/main" id="{FADE5D90-E2B8-4ABA-8AD8-A498B09E74F2}"/>
              </a:ext>
            </a:extLst>
          </p:cNvPr>
          <p:cNvSpPr txBox="1"/>
          <p:nvPr/>
        </p:nvSpPr>
        <p:spPr>
          <a:xfrm>
            <a:off x="240664" y="2595393"/>
            <a:ext cx="1410971" cy="523220"/>
          </a:xfrm>
          <a:prstGeom prst="rect">
            <a:avLst/>
          </a:prstGeom>
          <a:noFill/>
        </p:spPr>
        <p:txBody>
          <a:bodyPr wrap="square" rtlCol="0">
            <a:spAutoFit/>
          </a:bodyPr>
          <a:lstStyle/>
          <a:p>
            <a:pPr algn="ctr"/>
            <a:r>
              <a:rPr lang="en-US" sz="1400" b="1" dirty="0">
                <a:solidFill>
                  <a:schemeClr val="tx1"/>
                </a:solidFill>
                <a:latin typeface="Raleway"/>
                <a:cs typeface="Raleway"/>
              </a:rPr>
              <a:t>Data Applications</a:t>
            </a:r>
          </a:p>
        </p:txBody>
      </p:sp>
      <p:sp>
        <p:nvSpPr>
          <p:cNvPr id="44" name="TextBox 43">
            <a:extLst>
              <a:ext uri="{FF2B5EF4-FFF2-40B4-BE49-F238E27FC236}">
                <a16:creationId xmlns:a16="http://schemas.microsoft.com/office/drawing/2014/main" id="{9AE408E2-B32E-4CD1-AF29-90A786A8770E}"/>
              </a:ext>
            </a:extLst>
          </p:cNvPr>
          <p:cNvSpPr txBox="1"/>
          <p:nvPr/>
        </p:nvSpPr>
        <p:spPr>
          <a:xfrm>
            <a:off x="240664" y="4437390"/>
            <a:ext cx="1410971" cy="307777"/>
          </a:xfrm>
          <a:prstGeom prst="rect">
            <a:avLst/>
          </a:prstGeom>
          <a:noFill/>
        </p:spPr>
        <p:txBody>
          <a:bodyPr wrap="square" rtlCol="0">
            <a:spAutoFit/>
          </a:bodyPr>
          <a:lstStyle/>
          <a:p>
            <a:pPr algn="ctr"/>
            <a:r>
              <a:rPr lang="en-US" sz="1400" b="1" dirty="0">
                <a:solidFill>
                  <a:schemeClr val="tx1"/>
                </a:solidFill>
                <a:latin typeface="Raleway"/>
                <a:cs typeface="Raleway"/>
              </a:rPr>
              <a:t>Databricks</a:t>
            </a:r>
          </a:p>
        </p:txBody>
      </p:sp>
      <p:sp>
        <p:nvSpPr>
          <p:cNvPr id="45" name="TextBox 44">
            <a:extLst>
              <a:ext uri="{FF2B5EF4-FFF2-40B4-BE49-F238E27FC236}">
                <a16:creationId xmlns:a16="http://schemas.microsoft.com/office/drawing/2014/main" id="{99ED7305-C85E-4B5B-904A-4C0E738858A2}"/>
              </a:ext>
            </a:extLst>
          </p:cNvPr>
          <p:cNvSpPr txBox="1"/>
          <p:nvPr/>
        </p:nvSpPr>
        <p:spPr>
          <a:xfrm>
            <a:off x="240664" y="5900649"/>
            <a:ext cx="1410971" cy="307777"/>
          </a:xfrm>
          <a:prstGeom prst="rect">
            <a:avLst/>
          </a:prstGeom>
          <a:noFill/>
        </p:spPr>
        <p:txBody>
          <a:bodyPr wrap="square" rtlCol="0">
            <a:spAutoFit/>
          </a:bodyPr>
          <a:lstStyle/>
          <a:p>
            <a:pPr algn="ctr"/>
            <a:r>
              <a:rPr lang="en-US" sz="1400" b="1" dirty="0">
                <a:solidFill>
                  <a:schemeClr val="tx1"/>
                </a:solidFill>
                <a:latin typeface="Raleway"/>
                <a:cs typeface="Raleway"/>
              </a:rPr>
              <a:t>Data Sources</a:t>
            </a:r>
          </a:p>
        </p:txBody>
      </p:sp>
      <p:cxnSp>
        <p:nvCxnSpPr>
          <p:cNvPr id="47" name="Straight Connector 46">
            <a:extLst>
              <a:ext uri="{FF2B5EF4-FFF2-40B4-BE49-F238E27FC236}">
                <a16:creationId xmlns:a16="http://schemas.microsoft.com/office/drawing/2014/main" id="{B93A4E95-299C-4B2C-B173-20A364398ADE}"/>
              </a:ext>
            </a:extLst>
          </p:cNvPr>
          <p:cNvCxnSpPr/>
          <p:nvPr/>
        </p:nvCxnSpPr>
        <p:spPr>
          <a:xfrm>
            <a:off x="1511300" y="5419538"/>
            <a:ext cx="950976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9C8E0A5-4E71-4E27-BD35-286CA532B4DF}"/>
              </a:ext>
            </a:extLst>
          </p:cNvPr>
          <p:cNvCxnSpPr/>
          <p:nvPr/>
        </p:nvCxnSpPr>
        <p:spPr>
          <a:xfrm>
            <a:off x="1511300" y="3663576"/>
            <a:ext cx="950976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80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6" grpId="0" animBg="1"/>
      <p:bldP spid="17" grpId="0" animBg="1"/>
      <p:bldP spid="18" grpId="0" animBg="1"/>
      <p:bldP spid="19" grpId="0" animBg="1"/>
      <p:bldP spid="20" grpId="0" animBg="1"/>
      <p:bldP spid="21" grpId="0" animBg="1"/>
      <p:bldP spid="43"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3B132-5D5E-4393-84BA-F66910576243}"/>
              </a:ext>
            </a:extLst>
          </p:cNvPr>
          <p:cNvSpPr>
            <a:spLocks noGrp="1"/>
          </p:cNvSpPr>
          <p:nvPr>
            <p:ph type="title"/>
          </p:nvPr>
        </p:nvSpPr>
        <p:spPr/>
        <p:txBody>
          <a:bodyPr/>
          <a:lstStyle/>
          <a:p>
            <a:r>
              <a:rPr lang="en-US" dirty="0"/>
              <a:t>Gartner Magic Quadrant – 2017 to 2018</a:t>
            </a:r>
          </a:p>
        </p:txBody>
      </p:sp>
      <p:pic>
        <p:nvPicPr>
          <p:cNvPr id="4" name="Picture 3">
            <a:extLst>
              <a:ext uri="{FF2B5EF4-FFF2-40B4-BE49-F238E27FC236}">
                <a16:creationId xmlns:a16="http://schemas.microsoft.com/office/drawing/2014/main" id="{E5E9C771-9C77-4FB9-B457-CB5A2E314E3F}"/>
              </a:ext>
            </a:extLst>
          </p:cNvPr>
          <p:cNvPicPr>
            <a:picLocks noChangeAspect="1"/>
          </p:cNvPicPr>
          <p:nvPr/>
        </p:nvPicPr>
        <p:blipFill>
          <a:blip r:embed="rId3"/>
          <a:stretch>
            <a:fillRect/>
          </a:stretch>
        </p:blipFill>
        <p:spPr>
          <a:xfrm>
            <a:off x="6096000" y="2176705"/>
            <a:ext cx="6028063" cy="4587652"/>
          </a:xfrm>
          <a:prstGeom prst="rect">
            <a:avLst/>
          </a:prstGeom>
        </p:spPr>
      </p:pic>
      <p:sp>
        <p:nvSpPr>
          <p:cNvPr id="5" name="Content Placeholder 2">
            <a:extLst>
              <a:ext uri="{FF2B5EF4-FFF2-40B4-BE49-F238E27FC236}">
                <a16:creationId xmlns:a16="http://schemas.microsoft.com/office/drawing/2014/main" id="{C7AAB472-BB73-4F49-AC28-085D07C3C85C}"/>
              </a:ext>
            </a:extLst>
          </p:cNvPr>
          <p:cNvSpPr>
            <a:spLocks noGrp="1"/>
          </p:cNvSpPr>
          <p:nvPr>
            <p:ph type="body" sz="quarter" idx="10"/>
          </p:nvPr>
        </p:nvSpPr>
        <p:spPr>
          <a:xfrm>
            <a:off x="481073" y="2228006"/>
            <a:ext cx="5589225" cy="1257912"/>
          </a:xfrm>
          <a:prstGeom prst="rect">
            <a:avLst/>
          </a:prstGeom>
          <a:noFill/>
          <a:ln>
            <a:noFill/>
          </a:ln>
        </p:spPr>
        <p:txBody>
          <a:bodyPr>
            <a:normAutofit lnSpcReduction="10000"/>
          </a:bodyPr>
          <a:lstStyle/>
          <a:p>
            <a:pPr marL="342900" indent="-342900">
              <a:buFont typeface="Arial" panose="020B0604020202020204" pitchFamily="34" charset="0"/>
              <a:buChar char="•"/>
            </a:pPr>
            <a:r>
              <a:rPr lang="en-US" sz="2000" dirty="0"/>
              <a:t>Gartner Data Science Platform Definition:</a:t>
            </a:r>
          </a:p>
          <a:p>
            <a:pPr marL="878404" lvl="1" indent="-342900">
              <a:buFont typeface="Arial" panose="020B0604020202020204" pitchFamily="34" charset="0"/>
              <a:buChar char="•"/>
            </a:pPr>
            <a:r>
              <a:rPr lang="en-US" sz="2000" dirty="0"/>
              <a:t>Mixture of basic building blocks for creating all kinds of data science solutions.</a:t>
            </a:r>
          </a:p>
        </p:txBody>
      </p:sp>
      <p:grpSp>
        <p:nvGrpSpPr>
          <p:cNvPr id="15" name="Group 14">
            <a:extLst>
              <a:ext uri="{FF2B5EF4-FFF2-40B4-BE49-F238E27FC236}">
                <a16:creationId xmlns:a16="http://schemas.microsoft.com/office/drawing/2014/main" id="{747C692A-E681-4BB4-8571-165E1BABE9F9}"/>
              </a:ext>
            </a:extLst>
          </p:cNvPr>
          <p:cNvGrpSpPr/>
          <p:nvPr/>
        </p:nvGrpSpPr>
        <p:grpSpPr>
          <a:xfrm>
            <a:off x="782198" y="3649904"/>
            <a:ext cx="4908014" cy="992428"/>
            <a:chOff x="782198" y="3552489"/>
            <a:chExt cx="4908014" cy="992428"/>
          </a:xfrm>
          <a:effectLst>
            <a:outerShdw blurRad="76200" dir="13500000" sy="23000" kx="1200000" algn="br" rotWithShape="0">
              <a:prstClr val="black">
                <a:alpha val="20000"/>
              </a:prstClr>
            </a:outerShdw>
          </a:effectLst>
        </p:grpSpPr>
        <p:sp>
          <p:nvSpPr>
            <p:cNvPr id="3" name="Rectangle 2">
              <a:extLst>
                <a:ext uri="{FF2B5EF4-FFF2-40B4-BE49-F238E27FC236}">
                  <a16:creationId xmlns:a16="http://schemas.microsoft.com/office/drawing/2014/main" id="{A2B23524-734D-4128-8151-4BB38F76EA2F}"/>
                </a:ext>
              </a:extLst>
            </p:cNvPr>
            <p:cNvSpPr/>
            <p:nvPr/>
          </p:nvSpPr>
          <p:spPr>
            <a:xfrm>
              <a:off x="782198" y="3552489"/>
              <a:ext cx="4908014" cy="992428"/>
            </a:xfrm>
            <a:prstGeom prst="round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Strengths</a:t>
              </a:r>
            </a:p>
          </p:txBody>
        </p:sp>
        <p:sp>
          <p:nvSpPr>
            <p:cNvPr id="8" name="Rectangle: Rounded Corners 7">
              <a:extLst>
                <a:ext uri="{FF2B5EF4-FFF2-40B4-BE49-F238E27FC236}">
                  <a16:creationId xmlns:a16="http://schemas.microsoft.com/office/drawing/2014/main" id="{5D404F7A-ACCC-47D2-B289-4F7DCF3333D9}"/>
                </a:ext>
              </a:extLst>
            </p:cNvPr>
            <p:cNvSpPr/>
            <p:nvPr/>
          </p:nvSpPr>
          <p:spPr>
            <a:xfrm>
              <a:off x="1138411" y="3925196"/>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Innovation</a:t>
              </a:r>
            </a:p>
          </p:txBody>
        </p:sp>
        <p:sp>
          <p:nvSpPr>
            <p:cNvPr id="9" name="Rectangle: Rounded Corners 8">
              <a:extLst>
                <a:ext uri="{FF2B5EF4-FFF2-40B4-BE49-F238E27FC236}">
                  <a16:creationId xmlns:a16="http://schemas.microsoft.com/office/drawing/2014/main" id="{8CDE96B2-B7F2-4154-B24E-A07163290F14}"/>
                </a:ext>
              </a:extLst>
            </p:cNvPr>
            <p:cNvSpPr/>
            <p:nvPr/>
          </p:nvSpPr>
          <p:spPr>
            <a:xfrm>
              <a:off x="2610080" y="3925196"/>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Microsoft Partnership</a:t>
              </a:r>
            </a:p>
          </p:txBody>
        </p:sp>
        <p:sp>
          <p:nvSpPr>
            <p:cNvPr id="10" name="Rectangle: Rounded Corners 9">
              <a:extLst>
                <a:ext uri="{FF2B5EF4-FFF2-40B4-BE49-F238E27FC236}">
                  <a16:creationId xmlns:a16="http://schemas.microsoft.com/office/drawing/2014/main" id="{A1541B07-F5BF-4584-964C-6B4CE6D53B7A}"/>
                </a:ext>
              </a:extLst>
            </p:cNvPr>
            <p:cNvSpPr/>
            <p:nvPr/>
          </p:nvSpPr>
          <p:spPr>
            <a:xfrm>
              <a:off x="4081749" y="3925196"/>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Customer Appreciation</a:t>
              </a:r>
            </a:p>
          </p:txBody>
        </p:sp>
      </p:grpSp>
      <p:grpSp>
        <p:nvGrpSpPr>
          <p:cNvPr id="14" name="Group 13">
            <a:extLst>
              <a:ext uri="{FF2B5EF4-FFF2-40B4-BE49-F238E27FC236}">
                <a16:creationId xmlns:a16="http://schemas.microsoft.com/office/drawing/2014/main" id="{47F309A3-CE36-4DD0-8265-5EBC2BEA0B46}"/>
              </a:ext>
            </a:extLst>
          </p:cNvPr>
          <p:cNvGrpSpPr/>
          <p:nvPr/>
        </p:nvGrpSpPr>
        <p:grpSpPr>
          <a:xfrm>
            <a:off x="782198" y="4969520"/>
            <a:ext cx="4908014" cy="992428"/>
            <a:chOff x="782198" y="4969520"/>
            <a:chExt cx="4908014" cy="992428"/>
          </a:xfrm>
          <a:effectLst>
            <a:outerShdw blurRad="76200" dir="13500000" sy="23000" kx="1200000" algn="br" rotWithShape="0">
              <a:prstClr val="black">
                <a:alpha val="20000"/>
              </a:prstClr>
            </a:outerShdw>
          </a:effectLst>
        </p:grpSpPr>
        <p:sp>
          <p:nvSpPr>
            <p:cNvPr id="6" name="Rectangle 5">
              <a:extLst>
                <a:ext uri="{FF2B5EF4-FFF2-40B4-BE49-F238E27FC236}">
                  <a16:creationId xmlns:a16="http://schemas.microsoft.com/office/drawing/2014/main" id="{3F1FEEF9-077D-45D6-9AA4-18FD7FE3BF1E}"/>
                </a:ext>
              </a:extLst>
            </p:cNvPr>
            <p:cNvSpPr/>
            <p:nvPr/>
          </p:nvSpPr>
          <p:spPr>
            <a:xfrm>
              <a:off x="782198" y="4969520"/>
              <a:ext cx="4908014" cy="992428"/>
            </a:xfrm>
            <a:prstGeom prst="round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Cautions</a:t>
              </a:r>
            </a:p>
          </p:txBody>
        </p:sp>
        <p:sp>
          <p:nvSpPr>
            <p:cNvPr id="11" name="Rectangle: Rounded Corners 10">
              <a:extLst>
                <a:ext uri="{FF2B5EF4-FFF2-40B4-BE49-F238E27FC236}">
                  <a16:creationId xmlns:a16="http://schemas.microsoft.com/office/drawing/2014/main" id="{3D3F03BA-2451-4D66-823F-C2759B862D56}"/>
                </a:ext>
              </a:extLst>
            </p:cNvPr>
            <p:cNvSpPr/>
            <p:nvPr/>
          </p:nvSpPr>
          <p:spPr>
            <a:xfrm>
              <a:off x="1138411" y="5339027"/>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Pricing and Contracts</a:t>
              </a:r>
            </a:p>
          </p:txBody>
        </p:sp>
        <p:sp>
          <p:nvSpPr>
            <p:cNvPr id="12" name="Rectangle: Rounded Corners 11">
              <a:extLst>
                <a:ext uri="{FF2B5EF4-FFF2-40B4-BE49-F238E27FC236}">
                  <a16:creationId xmlns:a16="http://schemas.microsoft.com/office/drawing/2014/main" id="{0AFE39EF-2767-4C9B-9F91-F24BD55D2C0A}"/>
                </a:ext>
              </a:extLst>
            </p:cNvPr>
            <p:cNvSpPr/>
            <p:nvPr/>
          </p:nvSpPr>
          <p:spPr>
            <a:xfrm>
              <a:off x="2610080" y="5339027"/>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Debugging Errors</a:t>
              </a:r>
            </a:p>
          </p:txBody>
        </p:sp>
        <p:sp>
          <p:nvSpPr>
            <p:cNvPr id="13" name="Rectangle: Rounded Corners 12">
              <a:extLst>
                <a:ext uri="{FF2B5EF4-FFF2-40B4-BE49-F238E27FC236}">
                  <a16:creationId xmlns:a16="http://schemas.microsoft.com/office/drawing/2014/main" id="{093AB0CD-333B-4424-B4E9-C4A6FB162DA7}"/>
                </a:ext>
              </a:extLst>
            </p:cNvPr>
            <p:cNvSpPr/>
            <p:nvPr/>
          </p:nvSpPr>
          <p:spPr>
            <a:xfrm>
              <a:off x="4081749" y="5339027"/>
              <a:ext cx="1252249" cy="545335"/>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Cost Monitoring</a:t>
              </a:r>
            </a:p>
          </p:txBody>
        </p:sp>
      </p:grpSp>
    </p:spTree>
    <p:extLst>
      <p:ext uri="{BB962C8B-B14F-4D97-AF65-F5344CB8AC3E}">
        <p14:creationId xmlns:p14="http://schemas.microsoft.com/office/powerpoint/2010/main" val="17893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34EF7-5E53-41B4-8A5D-EF3F2E206DCA}"/>
              </a:ext>
            </a:extLst>
          </p:cNvPr>
          <p:cNvSpPr>
            <a:spLocks noGrp="1"/>
          </p:cNvSpPr>
          <p:nvPr>
            <p:ph type="title"/>
          </p:nvPr>
        </p:nvSpPr>
        <p:spPr/>
        <p:txBody>
          <a:bodyPr/>
          <a:lstStyle/>
          <a:p>
            <a:r>
              <a:rPr lang="en-US" dirty="0"/>
              <a:t>Feature and cost breakdown</a:t>
            </a:r>
          </a:p>
        </p:txBody>
      </p:sp>
      <p:grpSp>
        <p:nvGrpSpPr>
          <p:cNvPr id="12" name="Group 11">
            <a:extLst>
              <a:ext uri="{FF2B5EF4-FFF2-40B4-BE49-F238E27FC236}">
                <a16:creationId xmlns:a16="http://schemas.microsoft.com/office/drawing/2014/main" id="{190FF655-ABFF-4442-B535-3F61B962B083}"/>
              </a:ext>
            </a:extLst>
          </p:cNvPr>
          <p:cNvGrpSpPr/>
          <p:nvPr/>
        </p:nvGrpSpPr>
        <p:grpSpPr>
          <a:xfrm>
            <a:off x="444420" y="2228053"/>
            <a:ext cx="3560817" cy="3857223"/>
            <a:chOff x="1068945" y="2556456"/>
            <a:chExt cx="2942824" cy="3857223"/>
          </a:xfrm>
        </p:grpSpPr>
        <p:sp>
          <p:nvSpPr>
            <p:cNvPr id="4" name="Rectangle 3">
              <a:extLst>
                <a:ext uri="{FF2B5EF4-FFF2-40B4-BE49-F238E27FC236}">
                  <a16:creationId xmlns:a16="http://schemas.microsoft.com/office/drawing/2014/main" id="{CEF389E4-4609-4594-AF94-E00985A105E2}"/>
                </a:ext>
              </a:extLst>
            </p:cNvPr>
            <p:cNvSpPr/>
            <p:nvPr/>
          </p:nvSpPr>
          <p:spPr>
            <a:xfrm>
              <a:off x="1068946" y="2556456"/>
              <a:ext cx="2942823" cy="431443"/>
            </a:xfrm>
            <a:prstGeom prst="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Engineering Light</a:t>
              </a:r>
            </a:p>
          </p:txBody>
        </p:sp>
        <p:sp>
          <p:nvSpPr>
            <p:cNvPr id="7" name="Rectangle 6">
              <a:extLst>
                <a:ext uri="{FF2B5EF4-FFF2-40B4-BE49-F238E27FC236}">
                  <a16:creationId xmlns:a16="http://schemas.microsoft.com/office/drawing/2014/main" id="{668F59A2-5B9E-453A-BD4D-4A8B4A2EF319}"/>
                </a:ext>
              </a:extLst>
            </p:cNvPr>
            <p:cNvSpPr/>
            <p:nvPr/>
          </p:nvSpPr>
          <p:spPr>
            <a:xfrm>
              <a:off x="1068945" y="2997557"/>
              <a:ext cx="2942823" cy="34161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8530AD8-D450-49AD-9526-DCD5319028AC}"/>
              </a:ext>
            </a:extLst>
          </p:cNvPr>
          <p:cNvGrpSpPr/>
          <p:nvPr/>
        </p:nvGrpSpPr>
        <p:grpSpPr>
          <a:xfrm>
            <a:off x="4370326" y="2228052"/>
            <a:ext cx="3560816" cy="3857224"/>
            <a:chOff x="4679323" y="2556455"/>
            <a:chExt cx="2942823" cy="3277675"/>
          </a:xfrm>
        </p:grpSpPr>
        <p:sp>
          <p:nvSpPr>
            <p:cNvPr id="5" name="Rectangle 4">
              <a:extLst>
                <a:ext uri="{FF2B5EF4-FFF2-40B4-BE49-F238E27FC236}">
                  <a16:creationId xmlns:a16="http://schemas.microsoft.com/office/drawing/2014/main" id="{A9EBFF4D-8901-4D2D-A6F3-E69A0564A59B}"/>
                </a:ext>
              </a:extLst>
            </p:cNvPr>
            <p:cNvSpPr/>
            <p:nvPr/>
          </p:nvSpPr>
          <p:spPr>
            <a:xfrm>
              <a:off x="4679323" y="2556455"/>
              <a:ext cx="2942823" cy="374826"/>
            </a:xfrm>
            <a:prstGeom prst="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Engineering</a:t>
              </a:r>
            </a:p>
          </p:txBody>
        </p:sp>
        <p:sp>
          <p:nvSpPr>
            <p:cNvPr id="8" name="Rectangle 7">
              <a:extLst>
                <a:ext uri="{FF2B5EF4-FFF2-40B4-BE49-F238E27FC236}">
                  <a16:creationId xmlns:a16="http://schemas.microsoft.com/office/drawing/2014/main" id="{66E758AA-46AD-4EDB-8232-F0AA15A91159}"/>
                </a:ext>
              </a:extLst>
            </p:cNvPr>
            <p:cNvSpPr/>
            <p:nvPr/>
          </p:nvSpPr>
          <p:spPr>
            <a:xfrm>
              <a:off x="4679323" y="2931281"/>
              <a:ext cx="2942823" cy="2902849"/>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324ADF9D-ADFF-418D-AAC7-0FB55581AB31}"/>
              </a:ext>
            </a:extLst>
          </p:cNvPr>
          <p:cNvGrpSpPr/>
          <p:nvPr/>
        </p:nvGrpSpPr>
        <p:grpSpPr>
          <a:xfrm>
            <a:off x="8296231" y="2228052"/>
            <a:ext cx="3560816" cy="3857224"/>
            <a:chOff x="8289700" y="2556455"/>
            <a:chExt cx="2942823" cy="3857224"/>
          </a:xfrm>
        </p:grpSpPr>
        <p:sp>
          <p:nvSpPr>
            <p:cNvPr id="6" name="Rectangle 5">
              <a:extLst>
                <a:ext uri="{FF2B5EF4-FFF2-40B4-BE49-F238E27FC236}">
                  <a16:creationId xmlns:a16="http://schemas.microsoft.com/office/drawing/2014/main" id="{0C4DE1EE-B177-46DC-88B8-6FD9F1575674}"/>
                </a:ext>
              </a:extLst>
            </p:cNvPr>
            <p:cNvSpPr/>
            <p:nvPr/>
          </p:nvSpPr>
          <p:spPr>
            <a:xfrm>
              <a:off x="8289700" y="2556455"/>
              <a:ext cx="2942823" cy="431443"/>
            </a:xfrm>
            <a:prstGeom prst="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Analytics</a:t>
              </a:r>
            </a:p>
          </p:txBody>
        </p:sp>
        <p:sp>
          <p:nvSpPr>
            <p:cNvPr id="9" name="Rectangle 8">
              <a:extLst>
                <a:ext uri="{FF2B5EF4-FFF2-40B4-BE49-F238E27FC236}">
                  <a16:creationId xmlns:a16="http://schemas.microsoft.com/office/drawing/2014/main" id="{87133C93-A877-4565-ABEE-6C96CFBCFC24}"/>
                </a:ext>
              </a:extLst>
            </p:cNvPr>
            <p:cNvSpPr/>
            <p:nvPr/>
          </p:nvSpPr>
          <p:spPr>
            <a:xfrm>
              <a:off x="8289700" y="2997557"/>
              <a:ext cx="2942823" cy="341612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Rounded Corners 12">
            <a:extLst>
              <a:ext uri="{FF2B5EF4-FFF2-40B4-BE49-F238E27FC236}">
                <a16:creationId xmlns:a16="http://schemas.microsoft.com/office/drawing/2014/main" id="{9D78470D-21D1-44F0-B28A-087DD4593596}"/>
              </a:ext>
            </a:extLst>
          </p:cNvPr>
          <p:cNvSpPr/>
          <p:nvPr/>
        </p:nvSpPr>
        <p:spPr>
          <a:xfrm>
            <a:off x="8470491" y="2780648"/>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Managed Spark</a:t>
            </a:r>
          </a:p>
        </p:txBody>
      </p:sp>
      <p:sp>
        <p:nvSpPr>
          <p:cNvPr id="14" name="Rectangle: Rounded Corners 13">
            <a:extLst>
              <a:ext uri="{FF2B5EF4-FFF2-40B4-BE49-F238E27FC236}">
                <a16:creationId xmlns:a16="http://schemas.microsoft.com/office/drawing/2014/main" id="{141A064E-65F6-4A59-88D2-3E3E3EAFA8F4}"/>
              </a:ext>
            </a:extLst>
          </p:cNvPr>
          <p:cNvSpPr/>
          <p:nvPr/>
        </p:nvSpPr>
        <p:spPr>
          <a:xfrm>
            <a:off x="8470491" y="3314789"/>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Job Scheduling with notebooks</a:t>
            </a:r>
          </a:p>
        </p:txBody>
      </p:sp>
      <p:sp>
        <p:nvSpPr>
          <p:cNvPr id="15" name="Rectangle: Rounded Corners 14">
            <a:extLst>
              <a:ext uri="{FF2B5EF4-FFF2-40B4-BE49-F238E27FC236}">
                <a16:creationId xmlns:a16="http://schemas.microsoft.com/office/drawing/2014/main" id="{373BF134-B006-4F6B-B657-86F04E55F26F}"/>
              </a:ext>
            </a:extLst>
          </p:cNvPr>
          <p:cNvSpPr/>
          <p:nvPr/>
        </p:nvSpPr>
        <p:spPr>
          <a:xfrm>
            <a:off x="8470490" y="3848930"/>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Databricks Runtime for ML</a:t>
            </a:r>
          </a:p>
        </p:txBody>
      </p:sp>
      <p:sp>
        <p:nvSpPr>
          <p:cNvPr id="16" name="Rectangle: Rounded Corners 15">
            <a:extLst>
              <a:ext uri="{FF2B5EF4-FFF2-40B4-BE49-F238E27FC236}">
                <a16:creationId xmlns:a16="http://schemas.microsoft.com/office/drawing/2014/main" id="{147CD853-0787-4348-9332-4AA7483CD88F}"/>
              </a:ext>
            </a:extLst>
          </p:cNvPr>
          <p:cNvSpPr/>
          <p:nvPr/>
        </p:nvSpPr>
        <p:spPr>
          <a:xfrm>
            <a:off x="8470490" y="4383071"/>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Databricks Delta</a:t>
            </a:r>
          </a:p>
        </p:txBody>
      </p:sp>
      <p:sp>
        <p:nvSpPr>
          <p:cNvPr id="17" name="Rectangle: Rounded Corners 16">
            <a:extLst>
              <a:ext uri="{FF2B5EF4-FFF2-40B4-BE49-F238E27FC236}">
                <a16:creationId xmlns:a16="http://schemas.microsoft.com/office/drawing/2014/main" id="{4F525CB6-74C8-403E-B0BF-F4A68C255526}"/>
              </a:ext>
            </a:extLst>
          </p:cNvPr>
          <p:cNvSpPr/>
          <p:nvPr/>
        </p:nvSpPr>
        <p:spPr>
          <a:xfrm>
            <a:off x="8470490" y="4917212"/>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Notebooks and Collaboration</a:t>
            </a:r>
          </a:p>
        </p:txBody>
      </p:sp>
      <p:sp>
        <p:nvSpPr>
          <p:cNvPr id="18" name="Rectangle: Rounded Corners 17">
            <a:extLst>
              <a:ext uri="{FF2B5EF4-FFF2-40B4-BE49-F238E27FC236}">
                <a16:creationId xmlns:a16="http://schemas.microsoft.com/office/drawing/2014/main" id="{0E3600A9-7F66-4D84-A453-559DDF874068}"/>
              </a:ext>
            </a:extLst>
          </p:cNvPr>
          <p:cNvSpPr/>
          <p:nvPr/>
        </p:nvSpPr>
        <p:spPr>
          <a:xfrm>
            <a:off x="10171978" y="2780648"/>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Job Scheduling with Libraries</a:t>
            </a:r>
          </a:p>
        </p:txBody>
      </p:sp>
      <p:sp>
        <p:nvSpPr>
          <p:cNvPr id="19" name="Rectangle: Rounded Corners 18">
            <a:extLst>
              <a:ext uri="{FF2B5EF4-FFF2-40B4-BE49-F238E27FC236}">
                <a16:creationId xmlns:a16="http://schemas.microsoft.com/office/drawing/2014/main" id="{AFA61AAB-E3A3-4703-9C6D-4B5E2047478E}"/>
              </a:ext>
            </a:extLst>
          </p:cNvPr>
          <p:cNvSpPr/>
          <p:nvPr/>
        </p:nvSpPr>
        <p:spPr>
          <a:xfrm>
            <a:off x="10171978" y="3314789"/>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Autopilot Clusters</a:t>
            </a:r>
          </a:p>
        </p:txBody>
      </p:sp>
      <p:sp>
        <p:nvSpPr>
          <p:cNvPr id="20" name="Rectangle: Rounded Corners 19">
            <a:extLst>
              <a:ext uri="{FF2B5EF4-FFF2-40B4-BE49-F238E27FC236}">
                <a16:creationId xmlns:a16="http://schemas.microsoft.com/office/drawing/2014/main" id="{7298A11B-725D-4FA6-AFFC-2323A81CD491}"/>
              </a:ext>
            </a:extLst>
          </p:cNvPr>
          <p:cNvSpPr/>
          <p:nvPr/>
        </p:nvSpPr>
        <p:spPr>
          <a:xfrm>
            <a:off x="10171977" y="3848930"/>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Managed </a:t>
            </a:r>
            <a:r>
              <a:rPr lang="en-US" sz="1200" dirty="0" err="1">
                <a:solidFill>
                  <a:schemeClr val="tx1"/>
                </a:solidFill>
              </a:rPr>
              <a:t>MLflow</a:t>
            </a:r>
            <a:endParaRPr lang="en-US" sz="1200" dirty="0">
              <a:solidFill>
                <a:schemeClr val="tx1"/>
              </a:solidFill>
            </a:endParaRPr>
          </a:p>
        </p:txBody>
      </p:sp>
      <p:sp>
        <p:nvSpPr>
          <p:cNvPr id="21" name="Rectangle: Rounded Corners 20">
            <a:extLst>
              <a:ext uri="{FF2B5EF4-FFF2-40B4-BE49-F238E27FC236}">
                <a16:creationId xmlns:a16="http://schemas.microsoft.com/office/drawing/2014/main" id="{DEB7DE58-88DB-407B-9EF4-BA0D173CFBFC}"/>
              </a:ext>
            </a:extLst>
          </p:cNvPr>
          <p:cNvSpPr/>
          <p:nvPr/>
        </p:nvSpPr>
        <p:spPr>
          <a:xfrm>
            <a:off x="10171977" y="4383071"/>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Interactive Clusters</a:t>
            </a:r>
          </a:p>
        </p:txBody>
      </p:sp>
      <p:sp>
        <p:nvSpPr>
          <p:cNvPr id="22" name="Rectangle: Rounded Corners 21">
            <a:extLst>
              <a:ext uri="{FF2B5EF4-FFF2-40B4-BE49-F238E27FC236}">
                <a16:creationId xmlns:a16="http://schemas.microsoft.com/office/drawing/2014/main" id="{B890F1E8-39C1-4AE3-90A0-EFF83FB3F707}"/>
              </a:ext>
            </a:extLst>
          </p:cNvPr>
          <p:cNvSpPr/>
          <p:nvPr/>
        </p:nvSpPr>
        <p:spPr>
          <a:xfrm>
            <a:off x="10171977" y="4917212"/>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Ecosystem Integrations</a:t>
            </a:r>
          </a:p>
        </p:txBody>
      </p:sp>
      <p:sp>
        <p:nvSpPr>
          <p:cNvPr id="23" name="Rectangle: Rounded Corners 22">
            <a:extLst>
              <a:ext uri="{FF2B5EF4-FFF2-40B4-BE49-F238E27FC236}">
                <a16:creationId xmlns:a16="http://schemas.microsoft.com/office/drawing/2014/main" id="{94F9E0F9-6D02-4922-AB31-1076CF80CC36}"/>
              </a:ext>
            </a:extLst>
          </p:cNvPr>
          <p:cNvSpPr/>
          <p:nvPr/>
        </p:nvSpPr>
        <p:spPr>
          <a:xfrm>
            <a:off x="8470489" y="5501244"/>
            <a:ext cx="3213699" cy="405353"/>
          </a:xfrm>
          <a:prstGeom prst="roundRect">
            <a:avLst/>
          </a:prstGeom>
          <a:solidFill>
            <a:srgbClr val="CA312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rPr>
              <a:t>Standard - $0.40 DBU</a:t>
            </a:r>
          </a:p>
          <a:p>
            <a:pPr algn="ctr"/>
            <a:r>
              <a:rPr lang="en-US" sz="1200" b="1" dirty="0">
                <a:solidFill>
                  <a:schemeClr val="bg1"/>
                </a:solidFill>
              </a:rPr>
              <a:t>Premium - $0.55 DBU</a:t>
            </a:r>
          </a:p>
        </p:txBody>
      </p:sp>
      <p:sp>
        <p:nvSpPr>
          <p:cNvPr id="24" name="Rectangle: Rounded Corners 23">
            <a:extLst>
              <a:ext uri="{FF2B5EF4-FFF2-40B4-BE49-F238E27FC236}">
                <a16:creationId xmlns:a16="http://schemas.microsoft.com/office/drawing/2014/main" id="{2455B918-23E4-46E8-AC31-E7702A6441EC}"/>
              </a:ext>
            </a:extLst>
          </p:cNvPr>
          <p:cNvSpPr/>
          <p:nvPr/>
        </p:nvSpPr>
        <p:spPr>
          <a:xfrm>
            <a:off x="4543884" y="5501244"/>
            <a:ext cx="3213699" cy="405353"/>
          </a:xfrm>
          <a:prstGeom prst="roundRect">
            <a:avLst/>
          </a:prstGeom>
          <a:solidFill>
            <a:srgbClr val="CA312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rPr>
              <a:t>Standard - $0.15 DBU</a:t>
            </a:r>
          </a:p>
          <a:p>
            <a:pPr algn="ctr"/>
            <a:r>
              <a:rPr lang="en-US" sz="1200" b="1" dirty="0">
                <a:solidFill>
                  <a:schemeClr val="bg1"/>
                </a:solidFill>
              </a:rPr>
              <a:t>Premium - $0.30 DBU</a:t>
            </a:r>
          </a:p>
        </p:txBody>
      </p:sp>
      <p:sp>
        <p:nvSpPr>
          <p:cNvPr id="25" name="Rectangle: Rounded Corners 24">
            <a:extLst>
              <a:ext uri="{FF2B5EF4-FFF2-40B4-BE49-F238E27FC236}">
                <a16:creationId xmlns:a16="http://schemas.microsoft.com/office/drawing/2014/main" id="{1CB19057-B284-469C-A4C6-3CDFE6C63EB3}"/>
              </a:ext>
            </a:extLst>
          </p:cNvPr>
          <p:cNvSpPr/>
          <p:nvPr/>
        </p:nvSpPr>
        <p:spPr>
          <a:xfrm>
            <a:off x="617978" y="5506446"/>
            <a:ext cx="3213699" cy="405353"/>
          </a:xfrm>
          <a:prstGeom prst="roundRect">
            <a:avLst/>
          </a:prstGeom>
          <a:solidFill>
            <a:srgbClr val="CA3124"/>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b="1" dirty="0">
                <a:solidFill>
                  <a:schemeClr val="bg1"/>
                </a:solidFill>
              </a:rPr>
              <a:t>Standard - $0.07 DBU</a:t>
            </a:r>
          </a:p>
          <a:p>
            <a:pPr algn="ctr"/>
            <a:r>
              <a:rPr lang="en-US" sz="1200" b="1" dirty="0">
                <a:solidFill>
                  <a:schemeClr val="bg1"/>
                </a:solidFill>
              </a:rPr>
              <a:t>Premium - $0.22 DBU</a:t>
            </a:r>
          </a:p>
        </p:txBody>
      </p:sp>
      <p:sp>
        <p:nvSpPr>
          <p:cNvPr id="26" name="Rectangle: Rounded Corners 25">
            <a:extLst>
              <a:ext uri="{FF2B5EF4-FFF2-40B4-BE49-F238E27FC236}">
                <a16:creationId xmlns:a16="http://schemas.microsoft.com/office/drawing/2014/main" id="{DE016F48-36E2-418B-8104-EFF48B8A2A6E}"/>
              </a:ext>
            </a:extLst>
          </p:cNvPr>
          <p:cNvSpPr/>
          <p:nvPr/>
        </p:nvSpPr>
        <p:spPr>
          <a:xfrm>
            <a:off x="617978" y="2780648"/>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Managed Spark</a:t>
            </a:r>
          </a:p>
        </p:txBody>
      </p:sp>
      <p:sp>
        <p:nvSpPr>
          <p:cNvPr id="27" name="Rectangle: Rounded Corners 26">
            <a:extLst>
              <a:ext uri="{FF2B5EF4-FFF2-40B4-BE49-F238E27FC236}">
                <a16:creationId xmlns:a16="http://schemas.microsoft.com/office/drawing/2014/main" id="{EF73CE9B-A459-4F67-9D2A-DB519117D47B}"/>
              </a:ext>
            </a:extLst>
          </p:cNvPr>
          <p:cNvSpPr/>
          <p:nvPr/>
        </p:nvSpPr>
        <p:spPr>
          <a:xfrm>
            <a:off x="2319465" y="2780648"/>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Job Scheduling with Libraries</a:t>
            </a:r>
          </a:p>
        </p:txBody>
      </p:sp>
      <p:sp>
        <p:nvSpPr>
          <p:cNvPr id="28" name="Rectangle: Rounded Corners 27">
            <a:extLst>
              <a:ext uri="{FF2B5EF4-FFF2-40B4-BE49-F238E27FC236}">
                <a16:creationId xmlns:a16="http://schemas.microsoft.com/office/drawing/2014/main" id="{25E2ECC8-522A-49A0-9242-C9287E89E40A}"/>
              </a:ext>
            </a:extLst>
          </p:cNvPr>
          <p:cNvSpPr/>
          <p:nvPr/>
        </p:nvSpPr>
        <p:spPr>
          <a:xfrm>
            <a:off x="4543884" y="2803170"/>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Managed Spark</a:t>
            </a:r>
          </a:p>
        </p:txBody>
      </p:sp>
      <p:sp>
        <p:nvSpPr>
          <p:cNvPr id="29" name="Rectangle: Rounded Corners 28">
            <a:extLst>
              <a:ext uri="{FF2B5EF4-FFF2-40B4-BE49-F238E27FC236}">
                <a16:creationId xmlns:a16="http://schemas.microsoft.com/office/drawing/2014/main" id="{9C9D5B34-D4A2-4EE9-A5FD-CBBD89E126E1}"/>
              </a:ext>
            </a:extLst>
          </p:cNvPr>
          <p:cNvSpPr/>
          <p:nvPr/>
        </p:nvSpPr>
        <p:spPr>
          <a:xfrm>
            <a:off x="4543884" y="3337311"/>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Job Scheduling with notebooks</a:t>
            </a:r>
          </a:p>
        </p:txBody>
      </p:sp>
      <p:sp>
        <p:nvSpPr>
          <p:cNvPr id="30" name="Rectangle: Rounded Corners 29">
            <a:extLst>
              <a:ext uri="{FF2B5EF4-FFF2-40B4-BE49-F238E27FC236}">
                <a16:creationId xmlns:a16="http://schemas.microsoft.com/office/drawing/2014/main" id="{6FF59162-502E-4C1C-B014-C2F9BF3BBEA6}"/>
              </a:ext>
            </a:extLst>
          </p:cNvPr>
          <p:cNvSpPr/>
          <p:nvPr/>
        </p:nvSpPr>
        <p:spPr>
          <a:xfrm>
            <a:off x="4543883" y="3871452"/>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Databricks Runtime for ML</a:t>
            </a:r>
          </a:p>
        </p:txBody>
      </p:sp>
      <p:sp>
        <p:nvSpPr>
          <p:cNvPr id="31" name="Rectangle: Rounded Corners 30">
            <a:extLst>
              <a:ext uri="{FF2B5EF4-FFF2-40B4-BE49-F238E27FC236}">
                <a16:creationId xmlns:a16="http://schemas.microsoft.com/office/drawing/2014/main" id="{C5232A7B-A8A9-4C2E-8B36-B0C9C69185A9}"/>
              </a:ext>
            </a:extLst>
          </p:cNvPr>
          <p:cNvSpPr/>
          <p:nvPr/>
        </p:nvSpPr>
        <p:spPr>
          <a:xfrm>
            <a:off x="4543883" y="4405593"/>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Databricks Delta</a:t>
            </a:r>
          </a:p>
        </p:txBody>
      </p:sp>
      <p:sp>
        <p:nvSpPr>
          <p:cNvPr id="32" name="Rectangle: Rounded Corners 31">
            <a:extLst>
              <a:ext uri="{FF2B5EF4-FFF2-40B4-BE49-F238E27FC236}">
                <a16:creationId xmlns:a16="http://schemas.microsoft.com/office/drawing/2014/main" id="{A4404BB4-BDFF-4308-9B96-1A5DFA5CFF13}"/>
              </a:ext>
            </a:extLst>
          </p:cNvPr>
          <p:cNvSpPr/>
          <p:nvPr/>
        </p:nvSpPr>
        <p:spPr>
          <a:xfrm>
            <a:off x="6245371" y="2803170"/>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Job Scheduling with Libraries</a:t>
            </a:r>
          </a:p>
        </p:txBody>
      </p:sp>
      <p:sp>
        <p:nvSpPr>
          <p:cNvPr id="33" name="Rectangle: Rounded Corners 32">
            <a:extLst>
              <a:ext uri="{FF2B5EF4-FFF2-40B4-BE49-F238E27FC236}">
                <a16:creationId xmlns:a16="http://schemas.microsoft.com/office/drawing/2014/main" id="{AE4BAB12-83A8-4B89-89A1-1681F1355904}"/>
              </a:ext>
            </a:extLst>
          </p:cNvPr>
          <p:cNvSpPr/>
          <p:nvPr/>
        </p:nvSpPr>
        <p:spPr>
          <a:xfrm>
            <a:off x="6245371" y="3337311"/>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Autopilot Clusters</a:t>
            </a:r>
          </a:p>
        </p:txBody>
      </p:sp>
      <p:sp>
        <p:nvSpPr>
          <p:cNvPr id="34" name="Rectangle: Rounded Corners 33">
            <a:extLst>
              <a:ext uri="{FF2B5EF4-FFF2-40B4-BE49-F238E27FC236}">
                <a16:creationId xmlns:a16="http://schemas.microsoft.com/office/drawing/2014/main" id="{819F7156-E834-4CB8-B562-29CD4F694F32}"/>
              </a:ext>
            </a:extLst>
          </p:cNvPr>
          <p:cNvSpPr/>
          <p:nvPr/>
        </p:nvSpPr>
        <p:spPr>
          <a:xfrm>
            <a:off x="6245370" y="3871452"/>
            <a:ext cx="1512212" cy="405353"/>
          </a:xfrm>
          <a:prstGeom prst="roundRect">
            <a:avLst/>
          </a:prstGeom>
          <a:solidFill>
            <a:schemeClr val="tx2"/>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chemeClr val="tx1"/>
                </a:solidFill>
              </a:rPr>
              <a:t>Managed </a:t>
            </a:r>
            <a:r>
              <a:rPr lang="en-US" sz="1200" dirty="0" err="1">
                <a:solidFill>
                  <a:schemeClr val="tx1"/>
                </a:solidFill>
              </a:rPr>
              <a:t>MLflow</a:t>
            </a:r>
            <a:endParaRPr lang="en-US" sz="1200" dirty="0">
              <a:solidFill>
                <a:schemeClr val="tx1"/>
              </a:solidFill>
            </a:endParaRPr>
          </a:p>
        </p:txBody>
      </p:sp>
      <p:sp>
        <p:nvSpPr>
          <p:cNvPr id="35" name="TextBox 34">
            <a:extLst>
              <a:ext uri="{FF2B5EF4-FFF2-40B4-BE49-F238E27FC236}">
                <a16:creationId xmlns:a16="http://schemas.microsoft.com/office/drawing/2014/main" id="{0E38FA8C-F5AE-4CCB-8C53-0A7829F9993A}"/>
              </a:ext>
            </a:extLst>
          </p:cNvPr>
          <p:cNvSpPr txBox="1"/>
          <p:nvPr/>
        </p:nvSpPr>
        <p:spPr>
          <a:xfrm>
            <a:off x="5237598" y="6341712"/>
            <a:ext cx="2015544" cy="369332"/>
          </a:xfrm>
          <a:prstGeom prst="rect">
            <a:avLst/>
          </a:prstGeom>
          <a:noFill/>
        </p:spPr>
        <p:txBody>
          <a:bodyPr wrap="square" rtlCol="0">
            <a:spAutoFit/>
          </a:bodyPr>
          <a:lstStyle/>
          <a:p>
            <a:r>
              <a:rPr lang="en-US" dirty="0">
                <a:solidFill>
                  <a:schemeClr val="tx1"/>
                </a:solidFill>
                <a:latin typeface="Raleway"/>
                <a:cs typeface="Raleway"/>
                <a:hlinkClick r:id="rId3"/>
              </a:rPr>
              <a:t>More Information</a:t>
            </a:r>
            <a:endParaRPr lang="en-US" dirty="0">
              <a:solidFill>
                <a:schemeClr val="tx1"/>
              </a:solidFill>
              <a:latin typeface="Raleway"/>
              <a:cs typeface="Raleway"/>
            </a:endParaRPr>
          </a:p>
        </p:txBody>
      </p:sp>
    </p:spTree>
    <p:extLst>
      <p:ext uri="{BB962C8B-B14F-4D97-AF65-F5344CB8AC3E}">
        <p14:creationId xmlns:p14="http://schemas.microsoft.com/office/powerpoint/2010/main" val="196525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4D0D3-75B5-4850-9085-9A6150F65C97}"/>
              </a:ext>
            </a:extLst>
          </p:cNvPr>
          <p:cNvSpPr>
            <a:spLocks noGrp="1"/>
          </p:cNvSpPr>
          <p:nvPr>
            <p:ph type="title"/>
          </p:nvPr>
        </p:nvSpPr>
        <p:spPr/>
        <p:txBody>
          <a:bodyPr/>
          <a:lstStyle/>
          <a:p>
            <a:r>
              <a:rPr lang="en-US" dirty="0"/>
              <a:t>Azure Reference Architecture</a:t>
            </a:r>
          </a:p>
        </p:txBody>
      </p:sp>
      <p:pic>
        <p:nvPicPr>
          <p:cNvPr id="5" name="Picture 4">
            <a:extLst>
              <a:ext uri="{FF2B5EF4-FFF2-40B4-BE49-F238E27FC236}">
                <a16:creationId xmlns:a16="http://schemas.microsoft.com/office/drawing/2014/main" id="{CA616637-8BC0-4B5E-A838-AC2552178C38}"/>
              </a:ext>
            </a:extLst>
          </p:cNvPr>
          <p:cNvPicPr>
            <a:picLocks noChangeAspect="1"/>
          </p:cNvPicPr>
          <p:nvPr/>
        </p:nvPicPr>
        <p:blipFill>
          <a:blip r:embed="rId3"/>
          <a:stretch>
            <a:fillRect/>
          </a:stretch>
        </p:blipFill>
        <p:spPr>
          <a:xfrm>
            <a:off x="1002535" y="2132739"/>
            <a:ext cx="9687441" cy="4609583"/>
          </a:xfrm>
          <a:prstGeom prst="rect">
            <a:avLst/>
          </a:prstGeom>
        </p:spPr>
      </p:pic>
    </p:spTree>
    <p:extLst>
      <p:ext uri="{BB962C8B-B14F-4D97-AF65-F5344CB8AC3E}">
        <p14:creationId xmlns:p14="http://schemas.microsoft.com/office/powerpoint/2010/main" val="2285000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2BCC3-F222-4F85-91D7-F86CEB1F4DB5}"/>
              </a:ext>
            </a:extLst>
          </p:cNvPr>
          <p:cNvSpPr>
            <a:spLocks noGrp="1"/>
          </p:cNvSpPr>
          <p:nvPr>
            <p:ph type="title"/>
          </p:nvPr>
        </p:nvSpPr>
        <p:spPr/>
        <p:txBody>
          <a:bodyPr/>
          <a:lstStyle/>
          <a:p>
            <a:r>
              <a:rPr lang="en-US" dirty="0"/>
              <a:t>Aws Reference Architecture</a:t>
            </a:r>
          </a:p>
        </p:txBody>
      </p:sp>
      <p:grpSp>
        <p:nvGrpSpPr>
          <p:cNvPr id="9" name="Group 8">
            <a:extLst>
              <a:ext uri="{FF2B5EF4-FFF2-40B4-BE49-F238E27FC236}">
                <a16:creationId xmlns:a16="http://schemas.microsoft.com/office/drawing/2014/main" id="{DDF728DD-F639-4574-B2F7-D31E6FF6904C}"/>
              </a:ext>
            </a:extLst>
          </p:cNvPr>
          <p:cNvGrpSpPr/>
          <p:nvPr/>
        </p:nvGrpSpPr>
        <p:grpSpPr>
          <a:xfrm>
            <a:off x="984173" y="2145530"/>
            <a:ext cx="9654678" cy="4437044"/>
            <a:chOff x="984173" y="2145530"/>
            <a:chExt cx="9654678" cy="4437044"/>
          </a:xfrm>
        </p:grpSpPr>
        <p:grpSp>
          <p:nvGrpSpPr>
            <p:cNvPr id="7" name="Group 6">
              <a:extLst>
                <a:ext uri="{FF2B5EF4-FFF2-40B4-BE49-F238E27FC236}">
                  <a16:creationId xmlns:a16="http://schemas.microsoft.com/office/drawing/2014/main" id="{3A006A94-3305-405E-A2AB-0FCB5BDBE8FA}"/>
                </a:ext>
              </a:extLst>
            </p:cNvPr>
            <p:cNvGrpSpPr/>
            <p:nvPr/>
          </p:nvGrpSpPr>
          <p:grpSpPr>
            <a:xfrm>
              <a:off x="984173" y="2145530"/>
              <a:ext cx="9654678" cy="4437044"/>
              <a:chOff x="984173" y="2145530"/>
              <a:chExt cx="9654678" cy="4437044"/>
            </a:xfrm>
          </p:grpSpPr>
          <p:pic>
            <p:nvPicPr>
              <p:cNvPr id="5" name="Picture 4">
                <a:extLst>
                  <a:ext uri="{FF2B5EF4-FFF2-40B4-BE49-F238E27FC236}">
                    <a16:creationId xmlns:a16="http://schemas.microsoft.com/office/drawing/2014/main" id="{D742A230-A495-4487-A13D-F61271F3490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389" b="97454" l="1596" r="98298">
                            <a14:foregroundMark x1="4362" y1="9259" x2="4362" y2="9259"/>
                            <a14:foregroundMark x1="3617" y1="1389" x2="3617" y2="1389"/>
                            <a14:foregroundMark x1="4149" y1="62037" x2="4149" y2="62037"/>
                            <a14:foregroundMark x1="14574" y1="66204" x2="14574" y2="66204"/>
                            <a14:foregroundMark x1="33830" y1="60648" x2="33830" y2="60648"/>
                            <a14:foregroundMark x1="5638" y1="1389" x2="5638" y2="1389"/>
                            <a14:foregroundMark x1="5638" y1="3704" x2="5638" y2="3704"/>
                            <a14:foregroundMark x1="37553" y1="62731" x2="37553" y2="62731"/>
                            <a14:foregroundMark x1="13936" y1="64815" x2="13936" y2="64815"/>
                            <a14:foregroundMark x1="34574" y1="68981" x2="34574" y2="68981"/>
                            <a14:foregroundMark x1="63085" y1="61343" x2="63085" y2="61343"/>
                            <a14:foregroundMark x1="93723" y1="85648" x2="93723" y2="85648"/>
                            <a14:foregroundMark x1="92766" y1="86574" x2="94362" y2="86574"/>
                            <a14:foregroundMark x1="91915" y1="76852" x2="91915" y2="76852"/>
                            <a14:foregroundMark x1="92021" y1="76852" x2="95851" y2="78935"/>
                            <a14:foregroundMark x1="97234" y1="76389" x2="93298" y2="75463"/>
                            <a14:foregroundMark x1="95319" y1="86343" x2="97021" y2="86111"/>
                            <a14:foregroundMark x1="93936" y1="48843" x2="94787" y2="49074"/>
                            <a14:foregroundMark x1="94681" y1="43287" x2="94681" y2="43287"/>
                            <a14:foregroundMark x1="96170" y1="47454" x2="96170" y2="47454"/>
                            <a14:foregroundMark x1="98298" y1="44213" x2="98298" y2="44213"/>
                            <a14:foregroundMark x1="98298" y1="49074" x2="98298" y2="49074"/>
                            <a14:foregroundMark x1="59362" y1="61343" x2="59362" y2="61343"/>
                            <a14:foregroundMark x1="60957" y1="59028" x2="60957" y2="59028"/>
                            <a14:foregroundMark x1="34043" y1="58565" x2="34043" y2="58565"/>
                            <a14:foregroundMark x1="97447" y1="84954" x2="97447" y2="84954"/>
                            <a14:foregroundMark x1="12234" y1="65741" x2="12234" y2="65741"/>
                            <a14:foregroundMark x1="11170" y1="62500" x2="15319" y2="69676"/>
                            <a14:foregroundMark x1="15319" y1="69676" x2="14255" y2="65509"/>
                            <a14:foregroundMark x1="2234" y1="59491" x2="4787" y2="65509"/>
                            <a14:foregroundMark x1="77128" y1="58102" x2="77021" y2="67130"/>
                            <a14:foregroundMark x1="77872" y1="58102" x2="77660" y2="65509"/>
                            <a14:foregroundMark x1="25319" y1="2778" x2="25319" y2="2778"/>
                            <a14:foregroundMark x1="24787" y1="2546" x2="26702" y2="3009"/>
                            <a14:foregroundMark x1="24362" y1="8333" x2="27447" y2="8333"/>
                            <a14:foregroundMark x1="26915" y1="6944" x2="26915" y2="6944"/>
                            <a14:foregroundMark x1="25319" y1="6250" x2="25319" y2="6250"/>
                            <a14:foregroundMark x1="45638" y1="13194" x2="49043" y2="13657"/>
                            <a14:foregroundMark x1="46170" y1="18750" x2="49043" y2="18519"/>
                            <a14:foregroundMark x1="47660" y1="23611" x2="47660" y2="23611"/>
                            <a14:foregroundMark x1="47660" y1="22454" x2="48298" y2="22917"/>
                            <a14:foregroundMark x1="31383" y1="11343" x2="35213" y2="23148"/>
                            <a14:foregroundMark x1="40957" y1="13657" x2="23404" y2="27083"/>
                            <a14:foregroundMark x1="49894" y1="10648" x2="55000" y2="11574"/>
                            <a14:foregroundMark x1="55000" y1="11574" x2="76489" y2="29861"/>
                            <a14:foregroundMark x1="76489" y1="29861" x2="81170" y2="26620"/>
                            <a14:foregroundMark x1="81170" y1="26620" x2="79468" y2="38657"/>
                            <a14:foregroundMark x1="79468" y1="38657" x2="73723" y2="41435"/>
                            <a14:foregroundMark x1="73723" y1="41435" x2="67979" y2="40278"/>
                            <a14:foregroundMark x1="67979" y1="40278" x2="62234" y2="30556"/>
                            <a14:foregroundMark x1="62234" y1="30556" x2="35532" y2="47454"/>
                            <a14:foregroundMark x1="35532" y1="47454" x2="33511" y2="43287"/>
                            <a14:foregroundMark x1="3298" y1="15278" x2="13404" y2="30787"/>
                            <a14:foregroundMark x1="13404" y1="30787" x2="15851" y2="41435"/>
                            <a14:foregroundMark x1="15851" y1="41435" x2="11277" y2="47454"/>
                            <a14:foregroundMark x1="11277" y1="47454" x2="5213" y2="46759"/>
                            <a14:foregroundMark x1="5213" y1="46759" x2="4255" y2="47222"/>
                            <a14:foregroundMark x1="77021" y1="90972" x2="47021" y2="82407"/>
                            <a14:foregroundMark x1="47021" y1="82407" x2="34362" y2="91667"/>
                            <a14:foregroundMark x1="34362" y1="91667" x2="29681" y2="83565"/>
                            <a14:foregroundMark x1="29681" y1="83565" x2="25213" y2="52546"/>
                            <a14:foregroundMark x1="32979" y1="48611" x2="42234" y2="71528"/>
                            <a14:foregroundMark x1="42234" y1="71528" x2="42340" y2="71528"/>
                            <a14:foregroundMark x1="8298" y1="46065" x2="8085" y2="86343"/>
                            <a14:foregroundMark x1="16064" y1="96296" x2="21383" y2="97685"/>
                            <a14:foregroundMark x1="21383" y1="97685" x2="23404" y2="95370"/>
                            <a14:foregroundMark x1="29787" y1="91898" x2="18191" y2="91204"/>
                            <a14:foregroundMark x1="15957" y1="90509" x2="21915" y2="92361"/>
                            <a14:foregroundMark x1="21915" y1="92361" x2="27660" y2="90278"/>
                            <a14:foregroundMark x1="27660" y1="90278" x2="28830" y2="78472"/>
                            <a14:foregroundMark x1="28830" y1="78472" x2="25106" y2="67361"/>
                            <a14:foregroundMark x1="25106" y1="67361" x2="23404" y2="36343"/>
                            <a14:foregroundMark x1="23404" y1="36343" x2="13085" y2="14120"/>
                            <a14:foregroundMark x1="48404" y1="8333" x2="37128" y2="15972"/>
                            <a14:foregroundMark x1="37128" y1="15972" x2="20213" y2="43287"/>
                            <a14:foregroundMark x1="20213" y1="43287" x2="12979" y2="92593"/>
                            <a14:foregroundMark x1="12979" y1="92593" x2="7979" y2="97222"/>
                            <a14:foregroundMark x1="7979" y1="97222" x2="6277" y2="96296"/>
                            <a14:foregroundMark x1="1596" y1="22454" x2="30213" y2="90972"/>
                            <a14:foregroundMark x1="30213" y1="90972" x2="42872" y2="94213"/>
                            <a14:foregroundMark x1="42872" y1="94213" x2="56489" y2="91435"/>
                            <a14:foregroundMark x1="56489" y1="91435" x2="72234" y2="93519"/>
                            <a14:foregroundMark x1="72234" y1="93519" x2="77234" y2="90046"/>
                            <a14:foregroundMark x1="77234" y1="90046" x2="77340" y2="89583"/>
                          </a14:backgroundRemoval>
                        </a14:imgEffect>
                      </a14:imgLayer>
                    </a14:imgProps>
                  </a:ext>
                </a:extLst>
              </a:blip>
              <a:stretch>
                <a:fillRect/>
              </a:stretch>
            </p:blipFill>
            <p:spPr>
              <a:xfrm>
                <a:off x="984173" y="2145530"/>
                <a:ext cx="9654678" cy="4437044"/>
              </a:xfrm>
              <a:prstGeom prst="rect">
                <a:avLst/>
              </a:prstGeom>
            </p:spPr>
          </p:pic>
          <p:sp>
            <p:nvSpPr>
              <p:cNvPr id="6" name="Rectangle 5">
                <a:extLst>
                  <a:ext uri="{FF2B5EF4-FFF2-40B4-BE49-F238E27FC236}">
                    <a16:creationId xmlns:a16="http://schemas.microsoft.com/office/drawing/2014/main" id="{3FE72A3D-0432-4E8F-A5A5-912FEA691E04}"/>
                  </a:ext>
                </a:extLst>
              </p:cNvPr>
              <p:cNvSpPr/>
              <p:nvPr/>
            </p:nvSpPr>
            <p:spPr>
              <a:xfrm>
                <a:off x="5205470" y="5332164"/>
                <a:ext cx="890530" cy="308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902D9E70-A921-4A47-BEAF-40BB37C0CCA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845" b="89119" l="5364" r="91571">
                          <a14:foregroundMark x1="13027" y1="65285" x2="13027" y2="65285"/>
                          <a14:foregroundMark x1="5747" y1="66839" x2="5747" y2="66839"/>
                          <a14:foregroundMark x1="17625" y1="71503" x2="17625" y2="71503"/>
                          <a14:foregroundMark x1="22989" y1="67358" x2="22989" y2="67358"/>
                          <a14:foregroundMark x1="17241" y1="65285" x2="17241" y2="65285"/>
                          <a14:foregroundMark x1="27586" y1="63212" x2="27586" y2="63212"/>
                          <a14:foregroundMark x1="33333" y1="71503" x2="33333" y2="71503"/>
                          <a14:foregroundMark x1="39847" y1="70466" x2="39847" y2="70466"/>
                          <a14:foregroundMark x1="43678" y1="63731" x2="43678" y2="63731"/>
                          <a14:foregroundMark x1="50958" y1="68912" x2="50958" y2="68912"/>
                          <a14:foregroundMark x1="54406" y1="67358" x2="54406" y2="67358"/>
                          <a14:foregroundMark x1="62069" y1="64249" x2="62069" y2="64249"/>
                          <a14:foregroundMark x1="62069" y1="57513" x2="62069" y2="57513"/>
                          <a14:foregroundMark x1="65900" y1="67358" x2="65900" y2="67358"/>
                          <a14:foregroundMark x1="75862" y1="67876" x2="75862" y2="67876"/>
                          <a14:foregroundMark x1="81226" y1="63731" x2="81226" y2="63731"/>
                          <a14:foregroundMark x1="86207" y1="66321" x2="86207" y2="66321"/>
                          <a14:foregroundMark x1="91571" y1="71503" x2="91571" y2="71503"/>
                        </a14:backgroundRemoval>
                      </a14:imgEffect>
                    </a14:imgLayer>
                  </a14:imgProps>
                </a:ext>
              </a:extLst>
            </a:blip>
            <a:stretch>
              <a:fillRect/>
            </a:stretch>
          </p:blipFill>
          <p:spPr>
            <a:xfrm>
              <a:off x="5114440" y="4667530"/>
              <a:ext cx="1072590" cy="884343"/>
            </a:xfrm>
            <a:prstGeom prst="rect">
              <a:avLst/>
            </a:prstGeom>
          </p:spPr>
        </p:pic>
      </p:grpSp>
    </p:spTree>
    <p:extLst>
      <p:ext uri="{BB962C8B-B14F-4D97-AF65-F5344CB8AC3E}">
        <p14:creationId xmlns:p14="http://schemas.microsoft.com/office/powerpoint/2010/main" val="181462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C1855-3F24-4FC3-8BA9-2907C9AE0CBC}"/>
              </a:ext>
            </a:extLst>
          </p:cNvPr>
          <p:cNvSpPr>
            <a:spLocks noGrp="1"/>
          </p:cNvSpPr>
          <p:nvPr>
            <p:ph type="title"/>
          </p:nvPr>
        </p:nvSpPr>
        <p:spPr/>
        <p:txBody>
          <a:bodyPr/>
          <a:lstStyle/>
          <a:p>
            <a:r>
              <a:rPr lang="en-US" dirty="0"/>
              <a:t>Cluster Configuration</a:t>
            </a:r>
          </a:p>
        </p:txBody>
      </p:sp>
    </p:spTree>
    <p:extLst>
      <p:ext uri="{BB962C8B-B14F-4D97-AF65-F5344CB8AC3E}">
        <p14:creationId xmlns:p14="http://schemas.microsoft.com/office/powerpoint/2010/main" val="3795582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CC1855-3F24-4FC3-8BA9-2907C9AE0CBC}"/>
              </a:ext>
            </a:extLst>
          </p:cNvPr>
          <p:cNvSpPr>
            <a:spLocks noGrp="1"/>
          </p:cNvSpPr>
          <p:nvPr>
            <p:ph type="title"/>
          </p:nvPr>
        </p:nvSpPr>
        <p:spPr/>
        <p:txBody>
          <a:bodyPr/>
          <a:lstStyle/>
          <a:p>
            <a:r>
              <a:rPr lang="en-US" dirty="0" err="1"/>
              <a:t>Databricks</a:t>
            </a:r>
            <a:r>
              <a:rPr lang="en-US" dirty="0"/>
              <a:t> </a:t>
            </a:r>
            <a:r>
              <a:rPr lang="en-US" dirty="0" err="1"/>
              <a:t>etl</a:t>
            </a:r>
            <a:r>
              <a:rPr lang="en-US" dirty="0"/>
              <a:t>/ELT</a:t>
            </a:r>
          </a:p>
        </p:txBody>
      </p:sp>
    </p:spTree>
    <p:extLst>
      <p:ext uri="{BB962C8B-B14F-4D97-AF65-F5344CB8AC3E}">
        <p14:creationId xmlns:p14="http://schemas.microsoft.com/office/powerpoint/2010/main" val="2188122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113FF-42E1-497E-BBA7-717AA63F24F3}"/>
              </a:ext>
            </a:extLst>
          </p:cNvPr>
          <p:cNvSpPr>
            <a:spLocks noGrp="1"/>
          </p:cNvSpPr>
          <p:nvPr>
            <p:ph type="title"/>
          </p:nvPr>
        </p:nvSpPr>
        <p:spPr/>
        <p:txBody>
          <a:bodyPr/>
          <a:lstStyle/>
          <a:p>
            <a:r>
              <a:rPr lang="en-US" dirty="0"/>
              <a:t>Read and Write Connections</a:t>
            </a:r>
          </a:p>
        </p:txBody>
      </p:sp>
      <p:sp>
        <p:nvSpPr>
          <p:cNvPr id="3" name="Text Placeholder 2">
            <a:extLst>
              <a:ext uri="{FF2B5EF4-FFF2-40B4-BE49-F238E27FC236}">
                <a16:creationId xmlns:a16="http://schemas.microsoft.com/office/drawing/2014/main" id="{917E17D3-8557-418C-BFB4-43F87CE75097}"/>
              </a:ext>
            </a:extLst>
          </p:cNvPr>
          <p:cNvSpPr>
            <a:spLocks noGrp="1"/>
          </p:cNvSpPr>
          <p:nvPr>
            <p:ph type="body" sz="quarter" idx="10"/>
          </p:nvPr>
        </p:nvSpPr>
        <p:spPr>
          <a:xfrm>
            <a:off x="609599" y="2275664"/>
            <a:ext cx="10229508" cy="1012871"/>
          </a:xfrm>
        </p:spPr>
        <p:txBody>
          <a:bodyPr/>
          <a:lstStyle/>
          <a:p>
            <a:r>
              <a:rPr lang="en-US" dirty="0"/>
              <a:t>Databricks has a large collection of native connectors for reading and writing data.</a:t>
            </a:r>
          </a:p>
        </p:txBody>
      </p:sp>
      <p:pic>
        <p:nvPicPr>
          <p:cNvPr id="4" name="Picture 3">
            <a:extLst>
              <a:ext uri="{FF2B5EF4-FFF2-40B4-BE49-F238E27FC236}">
                <a16:creationId xmlns:a16="http://schemas.microsoft.com/office/drawing/2014/main" id="{79BE5BA6-BEF2-4ACA-A8B2-AE641ED94D8E}"/>
              </a:ext>
            </a:extLst>
          </p:cNvPr>
          <p:cNvPicPr>
            <a:picLocks noChangeAspect="1"/>
          </p:cNvPicPr>
          <p:nvPr/>
        </p:nvPicPr>
        <p:blipFill>
          <a:blip r:embed="rId3"/>
          <a:stretch>
            <a:fillRect/>
          </a:stretch>
        </p:blipFill>
        <p:spPr>
          <a:xfrm>
            <a:off x="6604607" y="3194892"/>
            <a:ext cx="5346853" cy="2828523"/>
          </a:xfrm>
          <a:prstGeom prst="rect">
            <a:avLst/>
          </a:prstGeom>
          <a:ln>
            <a:solidFill>
              <a:schemeClr val="tx1"/>
            </a:solidFill>
          </a:ln>
        </p:spPr>
      </p:pic>
      <p:sp>
        <p:nvSpPr>
          <p:cNvPr id="5" name="TextBox 4">
            <a:extLst>
              <a:ext uri="{FF2B5EF4-FFF2-40B4-BE49-F238E27FC236}">
                <a16:creationId xmlns:a16="http://schemas.microsoft.com/office/drawing/2014/main" id="{DCB276A2-9B13-4272-B3C0-68406D0BAA8C}"/>
              </a:ext>
            </a:extLst>
          </p:cNvPr>
          <p:cNvSpPr txBox="1"/>
          <p:nvPr/>
        </p:nvSpPr>
        <p:spPr>
          <a:xfrm>
            <a:off x="1371600" y="6360564"/>
            <a:ext cx="3183874" cy="369332"/>
          </a:xfrm>
          <a:prstGeom prst="rect">
            <a:avLst/>
          </a:prstGeom>
          <a:noFill/>
        </p:spPr>
        <p:txBody>
          <a:bodyPr wrap="square" rtlCol="0">
            <a:spAutoFit/>
          </a:bodyPr>
          <a:lstStyle/>
          <a:p>
            <a:r>
              <a:rPr lang="en-US" dirty="0">
                <a:solidFill>
                  <a:schemeClr val="tx1"/>
                </a:solidFill>
                <a:latin typeface="Raleway"/>
                <a:cs typeface="Raleway"/>
                <a:hlinkClick r:id="rId4"/>
              </a:rPr>
              <a:t>Full List of Connections Here</a:t>
            </a:r>
            <a:endParaRPr lang="en-US" dirty="0">
              <a:solidFill>
                <a:schemeClr val="tx1"/>
              </a:solidFill>
              <a:latin typeface="Raleway"/>
              <a:cs typeface="Raleway"/>
            </a:endParaRPr>
          </a:p>
        </p:txBody>
      </p:sp>
      <p:grpSp>
        <p:nvGrpSpPr>
          <p:cNvPr id="22" name="Group 21">
            <a:extLst>
              <a:ext uri="{FF2B5EF4-FFF2-40B4-BE49-F238E27FC236}">
                <a16:creationId xmlns:a16="http://schemas.microsoft.com/office/drawing/2014/main" id="{1AA8BB9C-4511-4EDE-A605-78F51125BA81}"/>
              </a:ext>
            </a:extLst>
          </p:cNvPr>
          <p:cNvGrpSpPr/>
          <p:nvPr/>
        </p:nvGrpSpPr>
        <p:grpSpPr>
          <a:xfrm>
            <a:off x="382155" y="3607707"/>
            <a:ext cx="2931732" cy="2594886"/>
            <a:chOff x="382155" y="3607707"/>
            <a:chExt cx="2931732" cy="2594886"/>
          </a:xfrm>
        </p:grpSpPr>
        <p:pic>
          <p:nvPicPr>
            <p:cNvPr id="10" name="Picture 9">
              <a:extLst>
                <a:ext uri="{FF2B5EF4-FFF2-40B4-BE49-F238E27FC236}">
                  <a16:creationId xmlns:a16="http://schemas.microsoft.com/office/drawing/2014/main" id="{36BAA935-0061-4F70-B909-C07DC23314C0}"/>
                </a:ext>
              </a:extLst>
            </p:cNvPr>
            <p:cNvPicPr>
              <a:picLocks noChangeAspect="1"/>
            </p:cNvPicPr>
            <p:nvPr/>
          </p:nvPicPr>
          <p:blipFill>
            <a:blip r:embed="rId5"/>
            <a:stretch>
              <a:fillRect/>
            </a:stretch>
          </p:blipFill>
          <p:spPr>
            <a:xfrm>
              <a:off x="382155" y="4108484"/>
              <a:ext cx="804067" cy="804067"/>
            </a:xfrm>
            <a:prstGeom prst="rect">
              <a:avLst/>
            </a:prstGeom>
          </p:spPr>
        </p:pic>
        <p:sp>
          <p:nvSpPr>
            <p:cNvPr id="13" name="TextBox 12">
              <a:extLst>
                <a:ext uri="{FF2B5EF4-FFF2-40B4-BE49-F238E27FC236}">
                  <a16:creationId xmlns:a16="http://schemas.microsoft.com/office/drawing/2014/main" id="{E19D11F5-1F60-4213-9B6D-5460875A2DA4}"/>
                </a:ext>
              </a:extLst>
            </p:cNvPr>
            <p:cNvSpPr txBox="1"/>
            <p:nvPr/>
          </p:nvSpPr>
          <p:spPr>
            <a:xfrm>
              <a:off x="1013385" y="3607707"/>
              <a:ext cx="1648123" cy="369332"/>
            </a:xfrm>
            <a:prstGeom prst="rect">
              <a:avLst/>
            </a:prstGeom>
            <a:noFill/>
          </p:spPr>
          <p:txBody>
            <a:bodyPr wrap="square" rtlCol="0">
              <a:spAutoFit/>
            </a:bodyPr>
            <a:lstStyle/>
            <a:p>
              <a:r>
                <a:rPr lang="en-US" u="sng" dirty="0">
                  <a:solidFill>
                    <a:schemeClr val="tx1"/>
                  </a:solidFill>
                  <a:latin typeface="Raleway"/>
                  <a:cs typeface="Raleway"/>
                </a:rPr>
                <a:t>File Formats</a:t>
              </a:r>
            </a:p>
          </p:txBody>
        </p:sp>
        <p:pic>
          <p:nvPicPr>
            <p:cNvPr id="6" name="Picture 5">
              <a:extLst>
                <a:ext uri="{FF2B5EF4-FFF2-40B4-BE49-F238E27FC236}">
                  <a16:creationId xmlns:a16="http://schemas.microsoft.com/office/drawing/2014/main" id="{7AEFAEF0-CF14-43E2-8E12-B57AFFFFD94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490126" y="5138037"/>
              <a:ext cx="1504965" cy="536344"/>
            </a:xfrm>
            <a:prstGeom prst="rect">
              <a:avLst/>
            </a:prstGeom>
          </p:spPr>
        </p:pic>
        <p:grpSp>
          <p:nvGrpSpPr>
            <p:cNvPr id="20" name="Group 19">
              <a:extLst>
                <a:ext uri="{FF2B5EF4-FFF2-40B4-BE49-F238E27FC236}">
                  <a16:creationId xmlns:a16="http://schemas.microsoft.com/office/drawing/2014/main" id="{6383509F-D962-46B1-BF23-6CC7D5794FFA}"/>
                </a:ext>
              </a:extLst>
            </p:cNvPr>
            <p:cNvGrpSpPr/>
            <p:nvPr/>
          </p:nvGrpSpPr>
          <p:grpSpPr>
            <a:xfrm>
              <a:off x="2274982" y="3920637"/>
              <a:ext cx="1038905" cy="1208124"/>
              <a:chOff x="339389" y="4870946"/>
              <a:chExt cx="1038905" cy="1208124"/>
            </a:xfrm>
          </p:grpSpPr>
          <p:pic>
            <p:nvPicPr>
              <p:cNvPr id="12" name="Picture 11">
                <a:extLst>
                  <a:ext uri="{FF2B5EF4-FFF2-40B4-BE49-F238E27FC236}">
                    <a16:creationId xmlns:a16="http://schemas.microsoft.com/office/drawing/2014/main" id="{6F6A89CC-FF37-4E4F-8089-B8C6DB897D3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39389" y="4870946"/>
                <a:ext cx="1038905" cy="1038905"/>
              </a:xfrm>
              <a:prstGeom prst="rect">
                <a:avLst/>
              </a:prstGeom>
            </p:spPr>
          </p:pic>
          <p:sp>
            <p:nvSpPr>
              <p:cNvPr id="17" name="TextBox 16">
                <a:extLst>
                  <a:ext uri="{FF2B5EF4-FFF2-40B4-BE49-F238E27FC236}">
                    <a16:creationId xmlns:a16="http://schemas.microsoft.com/office/drawing/2014/main" id="{8288D366-6BD0-4AAD-BEAF-679B50183181}"/>
                  </a:ext>
                </a:extLst>
              </p:cNvPr>
              <p:cNvSpPr txBox="1"/>
              <p:nvPr/>
            </p:nvSpPr>
            <p:spPr>
              <a:xfrm>
                <a:off x="462010" y="5802071"/>
                <a:ext cx="757251" cy="276999"/>
              </a:xfrm>
              <a:prstGeom prst="rect">
                <a:avLst/>
              </a:prstGeom>
              <a:noFill/>
            </p:spPr>
            <p:txBody>
              <a:bodyPr wrap="square" rtlCol="0">
                <a:spAutoFit/>
              </a:bodyPr>
              <a:lstStyle/>
              <a:p>
                <a:pPr algn="ctr"/>
                <a:r>
                  <a:rPr lang="en-US" sz="1200" dirty="0">
                    <a:solidFill>
                      <a:schemeClr val="tx1"/>
                    </a:solidFill>
                    <a:latin typeface="Raleway"/>
                    <a:cs typeface="Raleway"/>
                  </a:rPr>
                  <a:t>Parquet</a:t>
                </a:r>
              </a:p>
            </p:txBody>
          </p:sp>
        </p:grpSp>
        <p:grpSp>
          <p:nvGrpSpPr>
            <p:cNvPr id="19" name="Group 18">
              <a:extLst>
                <a:ext uri="{FF2B5EF4-FFF2-40B4-BE49-F238E27FC236}">
                  <a16:creationId xmlns:a16="http://schemas.microsoft.com/office/drawing/2014/main" id="{56D339A5-D044-471E-97BF-D51F26481BAA}"/>
                </a:ext>
              </a:extLst>
            </p:cNvPr>
            <p:cNvGrpSpPr/>
            <p:nvPr/>
          </p:nvGrpSpPr>
          <p:grpSpPr>
            <a:xfrm>
              <a:off x="2145166" y="5100460"/>
              <a:ext cx="826744" cy="1102133"/>
              <a:chOff x="2560414" y="5116245"/>
              <a:chExt cx="826744" cy="1102133"/>
            </a:xfrm>
          </p:grpSpPr>
          <p:pic>
            <p:nvPicPr>
              <p:cNvPr id="11" name="Picture 10">
                <a:extLst>
                  <a:ext uri="{FF2B5EF4-FFF2-40B4-BE49-F238E27FC236}">
                    <a16:creationId xmlns:a16="http://schemas.microsoft.com/office/drawing/2014/main" id="{7B9CF0FC-7F3A-403F-87A8-85CFEE42E988}"/>
                  </a:ext>
                </a:extLst>
              </p:cNvPr>
              <p:cNvPicPr>
                <a:picLocks noChangeAspect="1"/>
              </p:cNvPicPr>
              <p:nvPr/>
            </p:nvPicPr>
            <p:blipFill>
              <a:blip r:embed="rId10"/>
              <a:stretch>
                <a:fillRect/>
              </a:stretch>
            </p:blipFill>
            <p:spPr>
              <a:xfrm>
                <a:off x="2560414" y="5116245"/>
                <a:ext cx="826744" cy="826744"/>
              </a:xfrm>
              <a:prstGeom prst="rect">
                <a:avLst/>
              </a:prstGeom>
            </p:spPr>
          </p:pic>
          <p:sp>
            <p:nvSpPr>
              <p:cNvPr id="18" name="TextBox 17">
                <a:extLst>
                  <a:ext uri="{FF2B5EF4-FFF2-40B4-BE49-F238E27FC236}">
                    <a16:creationId xmlns:a16="http://schemas.microsoft.com/office/drawing/2014/main" id="{FAB1CD83-AC3C-4960-B269-B96EF0CFFB2B}"/>
                  </a:ext>
                </a:extLst>
              </p:cNvPr>
              <p:cNvSpPr txBox="1"/>
              <p:nvPr/>
            </p:nvSpPr>
            <p:spPr>
              <a:xfrm>
                <a:off x="2719447" y="5941379"/>
                <a:ext cx="517213" cy="276999"/>
              </a:xfrm>
              <a:prstGeom prst="rect">
                <a:avLst/>
              </a:prstGeom>
              <a:noFill/>
            </p:spPr>
            <p:txBody>
              <a:bodyPr wrap="square" rtlCol="0">
                <a:spAutoFit/>
              </a:bodyPr>
              <a:lstStyle/>
              <a:p>
                <a:pPr algn="ctr"/>
                <a:r>
                  <a:rPr lang="en-US" sz="1200" dirty="0">
                    <a:solidFill>
                      <a:schemeClr val="tx1"/>
                    </a:solidFill>
                    <a:latin typeface="Raleway"/>
                    <a:cs typeface="Raleway"/>
                  </a:rPr>
                  <a:t>ORC</a:t>
                </a:r>
              </a:p>
            </p:txBody>
          </p:sp>
        </p:grpSp>
        <p:pic>
          <p:nvPicPr>
            <p:cNvPr id="21" name="Picture 20">
              <a:extLst>
                <a:ext uri="{FF2B5EF4-FFF2-40B4-BE49-F238E27FC236}">
                  <a16:creationId xmlns:a16="http://schemas.microsoft.com/office/drawing/2014/main" id="{08F0B491-713A-478F-B9CE-D9933E2A135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3500" b="97500" l="7500" r="91500">
                          <a14:foregroundMark x1="22000" y1="18500" x2="22000" y2="18500"/>
                          <a14:foregroundMark x1="20500" y1="6500" x2="20500" y2="45500"/>
                          <a14:foregroundMark x1="24000" y1="3500" x2="72000" y2="10000"/>
                          <a14:foregroundMark x1="60000" y1="60500" x2="60000" y2="60500"/>
                          <a14:foregroundMark x1="45500" y1="60500" x2="45500" y2="60500"/>
                          <a14:foregroundMark x1="27000" y1="64000" x2="27000" y2="64000"/>
                          <a14:foregroundMark x1="7500" y1="60500" x2="7500" y2="60500"/>
                          <a14:foregroundMark x1="91500" y1="66000" x2="91500" y2="66000"/>
                          <a14:foregroundMark x1="82500" y1="92500" x2="82500" y2="92500"/>
                          <a14:foregroundMark x1="74500" y1="15000" x2="74500" y2="15000"/>
                          <a14:foregroundMark x1="65500" y1="13500" x2="79500" y2="20000"/>
                          <a14:foregroundMark x1="72000" y1="19000" x2="65000" y2="19000"/>
                          <a14:foregroundMark x1="60500" y1="63500" x2="65000" y2="71000"/>
                          <a14:foregroundMark x1="44000" y1="60500" x2="49500" y2="66500"/>
                          <a14:foregroundMark x1="52500" y1="72500" x2="52500" y2="72500"/>
                          <a14:foregroundMark x1="29000" y1="65000" x2="29000" y2="65000"/>
                          <a14:foregroundMark x1="28500" y1="65000" x2="28500" y2="71500"/>
                          <a14:foregroundMark x1="28500" y1="64000" x2="31000" y2="59500"/>
                          <a14:foregroundMark x1="72000" y1="59500" x2="68000" y2="68500"/>
                          <a14:foregroundMark x1="80500" y1="26000" x2="82000" y2="43500"/>
                          <a14:foregroundMark x1="33000" y1="49000" x2="63500" y2="51500"/>
                          <a14:foregroundMark x1="63500" y1="51500" x2="84000" y2="48000"/>
                          <a14:foregroundMark x1="81500" y1="48000" x2="16000" y2="47500"/>
                          <a14:foregroundMark x1="90500" y1="52000" x2="91500" y2="82500"/>
                          <a14:foregroundMark x1="13500" y1="83500" x2="53500" y2="80500"/>
                          <a14:foregroundMark x1="53500" y1="80500" x2="80500" y2="84000"/>
                          <a14:foregroundMark x1="80500" y1="84000" x2="89000" y2="81500"/>
                          <a14:foregroundMark x1="19500" y1="89500" x2="19500" y2="96500"/>
                          <a14:foregroundMark x1="21000" y1="95500" x2="47500" y2="97500"/>
                          <a14:foregroundMark x1="47500" y1="97500" x2="79000" y2="95500"/>
                        </a14:backgroundRemoval>
                      </a14:imgEffect>
                    </a14:imgLayer>
                  </a14:imgProps>
                </a:ext>
              </a:extLst>
            </a:blip>
            <a:stretch>
              <a:fillRect/>
            </a:stretch>
          </p:blipFill>
          <p:spPr>
            <a:xfrm>
              <a:off x="1346880" y="4083818"/>
              <a:ext cx="828733" cy="828733"/>
            </a:xfrm>
            <a:prstGeom prst="rect">
              <a:avLst/>
            </a:prstGeom>
          </p:spPr>
        </p:pic>
      </p:grpSp>
      <p:grpSp>
        <p:nvGrpSpPr>
          <p:cNvPr id="27" name="Group 26">
            <a:extLst>
              <a:ext uri="{FF2B5EF4-FFF2-40B4-BE49-F238E27FC236}">
                <a16:creationId xmlns:a16="http://schemas.microsoft.com/office/drawing/2014/main" id="{8F1DA97B-92D3-41BD-9B90-F41F9BB9B8AE}"/>
              </a:ext>
            </a:extLst>
          </p:cNvPr>
          <p:cNvGrpSpPr/>
          <p:nvPr/>
        </p:nvGrpSpPr>
        <p:grpSpPr>
          <a:xfrm>
            <a:off x="3803649" y="3571096"/>
            <a:ext cx="2396704" cy="2507080"/>
            <a:chOff x="3638549" y="3571096"/>
            <a:chExt cx="2396704" cy="2507080"/>
          </a:xfrm>
        </p:grpSpPr>
        <p:pic>
          <p:nvPicPr>
            <p:cNvPr id="8" name="Picture 7">
              <a:extLst>
                <a:ext uri="{FF2B5EF4-FFF2-40B4-BE49-F238E27FC236}">
                  <a16:creationId xmlns:a16="http://schemas.microsoft.com/office/drawing/2014/main" id="{812FE890-47D7-4263-89E6-34B5CD5F0352}"/>
                </a:ext>
              </a:extLst>
            </p:cNvPr>
            <p:cNvPicPr>
              <a:picLocks noChangeAspect="1"/>
            </p:cNvPicPr>
            <p:nvPr/>
          </p:nvPicPr>
          <p:blipFill>
            <a:blip r:embed="rId13"/>
            <a:stretch>
              <a:fillRect/>
            </a:stretch>
          </p:blipFill>
          <p:spPr>
            <a:xfrm>
              <a:off x="3789589" y="3888217"/>
              <a:ext cx="1946506" cy="894534"/>
            </a:xfrm>
            <a:prstGeom prst="rect">
              <a:avLst/>
            </a:prstGeom>
          </p:spPr>
        </p:pic>
        <p:sp>
          <p:nvSpPr>
            <p:cNvPr id="14" name="TextBox 13">
              <a:extLst>
                <a:ext uri="{FF2B5EF4-FFF2-40B4-BE49-F238E27FC236}">
                  <a16:creationId xmlns:a16="http://schemas.microsoft.com/office/drawing/2014/main" id="{5DF63050-2537-4D5C-8DEC-46FA1D407EF8}"/>
                </a:ext>
              </a:extLst>
            </p:cNvPr>
            <p:cNvSpPr txBox="1"/>
            <p:nvPr/>
          </p:nvSpPr>
          <p:spPr>
            <a:xfrm>
              <a:off x="4198991" y="3571096"/>
              <a:ext cx="1376814" cy="369332"/>
            </a:xfrm>
            <a:prstGeom prst="rect">
              <a:avLst/>
            </a:prstGeom>
            <a:noFill/>
          </p:spPr>
          <p:txBody>
            <a:bodyPr wrap="square" rtlCol="0">
              <a:spAutoFit/>
            </a:bodyPr>
            <a:lstStyle/>
            <a:p>
              <a:r>
                <a:rPr lang="en-US" u="sng" dirty="0">
                  <a:solidFill>
                    <a:schemeClr val="tx1"/>
                  </a:solidFill>
                  <a:latin typeface="Raleway"/>
                  <a:cs typeface="Raleway"/>
                </a:rPr>
                <a:t>Databases</a:t>
              </a:r>
            </a:p>
          </p:txBody>
        </p:sp>
        <p:grpSp>
          <p:nvGrpSpPr>
            <p:cNvPr id="24" name="Group 23">
              <a:extLst>
                <a:ext uri="{FF2B5EF4-FFF2-40B4-BE49-F238E27FC236}">
                  <a16:creationId xmlns:a16="http://schemas.microsoft.com/office/drawing/2014/main" id="{332CB388-8792-414B-AC52-DF6927F172DF}"/>
                </a:ext>
              </a:extLst>
            </p:cNvPr>
            <p:cNvGrpSpPr/>
            <p:nvPr/>
          </p:nvGrpSpPr>
          <p:grpSpPr>
            <a:xfrm>
              <a:off x="3638549" y="4864421"/>
              <a:ext cx="899267" cy="1213755"/>
              <a:chOff x="3638549" y="4864421"/>
              <a:chExt cx="899267" cy="1213755"/>
            </a:xfrm>
          </p:grpSpPr>
          <p:pic>
            <p:nvPicPr>
              <p:cNvPr id="7" name="Picture 6">
                <a:extLst>
                  <a:ext uri="{FF2B5EF4-FFF2-40B4-BE49-F238E27FC236}">
                    <a16:creationId xmlns:a16="http://schemas.microsoft.com/office/drawing/2014/main" id="{70D5D96C-75CC-49A0-B855-BF2982F49F04}"/>
                  </a:ext>
                </a:extLst>
              </p:cNvPr>
              <p:cNvPicPr>
                <a:picLocks noChangeAspect="1"/>
              </p:cNvPicPr>
              <p:nvPr/>
            </p:nvPicPr>
            <p:blipFill>
              <a:blip r:embed="rId14"/>
              <a:stretch>
                <a:fillRect/>
              </a:stretch>
            </p:blipFill>
            <p:spPr>
              <a:xfrm>
                <a:off x="3662250" y="4864421"/>
                <a:ext cx="850165" cy="936756"/>
              </a:xfrm>
              <a:prstGeom prst="rect">
                <a:avLst/>
              </a:prstGeom>
            </p:spPr>
          </p:pic>
          <p:sp>
            <p:nvSpPr>
              <p:cNvPr id="23" name="TextBox 22">
                <a:extLst>
                  <a:ext uri="{FF2B5EF4-FFF2-40B4-BE49-F238E27FC236}">
                    <a16:creationId xmlns:a16="http://schemas.microsoft.com/office/drawing/2014/main" id="{B4D30D94-BB94-4B5B-918C-669CEB6B9D86}"/>
                  </a:ext>
                </a:extLst>
              </p:cNvPr>
              <p:cNvSpPr txBox="1"/>
              <p:nvPr/>
            </p:nvSpPr>
            <p:spPr>
              <a:xfrm>
                <a:off x="3638549" y="5801177"/>
                <a:ext cx="899267" cy="276999"/>
              </a:xfrm>
              <a:prstGeom prst="rect">
                <a:avLst/>
              </a:prstGeom>
              <a:noFill/>
            </p:spPr>
            <p:txBody>
              <a:bodyPr wrap="square" rtlCol="0">
                <a:spAutoFit/>
              </a:bodyPr>
              <a:lstStyle/>
              <a:p>
                <a:pPr algn="ctr"/>
                <a:r>
                  <a:rPr lang="en-US" sz="1200" dirty="0">
                    <a:solidFill>
                      <a:schemeClr val="tx1"/>
                    </a:solidFill>
                    <a:latin typeface="Raleway"/>
                    <a:cs typeface="Raleway"/>
                  </a:rPr>
                  <a:t>Redshift</a:t>
                </a:r>
              </a:p>
            </p:txBody>
          </p:sp>
        </p:grpSp>
        <p:grpSp>
          <p:nvGrpSpPr>
            <p:cNvPr id="26" name="Group 25">
              <a:extLst>
                <a:ext uri="{FF2B5EF4-FFF2-40B4-BE49-F238E27FC236}">
                  <a16:creationId xmlns:a16="http://schemas.microsoft.com/office/drawing/2014/main" id="{561E517D-979D-41CF-A681-ADC4D67213A1}"/>
                </a:ext>
              </a:extLst>
            </p:cNvPr>
            <p:cNvGrpSpPr/>
            <p:nvPr/>
          </p:nvGrpSpPr>
          <p:grpSpPr>
            <a:xfrm>
              <a:off x="4682181" y="4674760"/>
              <a:ext cx="1353072" cy="1387141"/>
              <a:chOff x="4682181" y="4674760"/>
              <a:chExt cx="1353072" cy="1387141"/>
            </a:xfrm>
          </p:grpSpPr>
          <p:pic>
            <p:nvPicPr>
              <p:cNvPr id="9" name="Picture 8">
                <a:extLst>
                  <a:ext uri="{FF2B5EF4-FFF2-40B4-BE49-F238E27FC236}">
                    <a16:creationId xmlns:a16="http://schemas.microsoft.com/office/drawing/2014/main" id="{2772BA5F-B489-4C85-87E3-44F03B708032}"/>
                  </a:ext>
                </a:extLst>
              </p:cNvPr>
              <p:cNvPicPr>
                <a:picLocks noChangeAspect="1"/>
              </p:cNvPicPr>
              <p:nvPr/>
            </p:nvPicPr>
            <p:blipFill>
              <a:blip r:embed="rId15"/>
              <a:stretch>
                <a:fillRect/>
              </a:stretch>
            </p:blipFill>
            <p:spPr>
              <a:xfrm>
                <a:off x="4812564" y="4674760"/>
                <a:ext cx="1088059" cy="1088059"/>
              </a:xfrm>
              <a:prstGeom prst="rect">
                <a:avLst/>
              </a:prstGeom>
            </p:spPr>
          </p:pic>
          <p:sp>
            <p:nvSpPr>
              <p:cNvPr id="25" name="TextBox 24">
                <a:extLst>
                  <a:ext uri="{FF2B5EF4-FFF2-40B4-BE49-F238E27FC236}">
                    <a16:creationId xmlns:a16="http://schemas.microsoft.com/office/drawing/2014/main" id="{26705908-FA59-48BC-8DE6-3CDDFF3538A7}"/>
                  </a:ext>
                </a:extLst>
              </p:cNvPr>
              <p:cNvSpPr txBox="1"/>
              <p:nvPr/>
            </p:nvSpPr>
            <p:spPr>
              <a:xfrm>
                <a:off x="4682181" y="5784902"/>
                <a:ext cx="1353072" cy="276999"/>
              </a:xfrm>
              <a:prstGeom prst="rect">
                <a:avLst/>
              </a:prstGeom>
              <a:noFill/>
            </p:spPr>
            <p:txBody>
              <a:bodyPr wrap="square" rtlCol="0">
                <a:spAutoFit/>
              </a:bodyPr>
              <a:lstStyle/>
              <a:p>
                <a:pPr algn="ctr"/>
                <a:r>
                  <a:rPr lang="en-US" sz="1200" dirty="0">
                    <a:solidFill>
                      <a:schemeClr val="tx1"/>
                    </a:solidFill>
                    <a:latin typeface="Raleway"/>
                    <a:cs typeface="Raleway"/>
                  </a:rPr>
                  <a:t>Azure SQL DW</a:t>
                </a:r>
              </a:p>
            </p:txBody>
          </p:sp>
        </p:grpSp>
      </p:grpSp>
    </p:spTree>
    <p:extLst>
      <p:ext uri="{BB962C8B-B14F-4D97-AF65-F5344CB8AC3E}">
        <p14:creationId xmlns:p14="http://schemas.microsoft.com/office/powerpoint/2010/main" val="278711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FF3E-B637-4539-A9A0-BF6921F1D99C}"/>
              </a:ext>
            </a:extLst>
          </p:cNvPr>
          <p:cNvSpPr>
            <a:spLocks noGrp="1"/>
          </p:cNvSpPr>
          <p:nvPr>
            <p:ph type="title"/>
          </p:nvPr>
        </p:nvSpPr>
        <p:spPr/>
        <p:txBody>
          <a:bodyPr/>
          <a:lstStyle/>
          <a:p>
            <a:r>
              <a:rPr lang="en-US" dirty="0"/>
              <a:t>Schema Definitions</a:t>
            </a:r>
          </a:p>
        </p:txBody>
      </p:sp>
      <p:sp>
        <p:nvSpPr>
          <p:cNvPr id="3" name="Text Placeholder 2">
            <a:extLst>
              <a:ext uri="{FF2B5EF4-FFF2-40B4-BE49-F238E27FC236}">
                <a16:creationId xmlns:a16="http://schemas.microsoft.com/office/drawing/2014/main" id="{D3389382-D223-4B8F-A31D-233176398CD7}"/>
              </a:ext>
            </a:extLst>
          </p:cNvPr>
          <p:cNvSpPr>
            <a:spLocks noGrp="1"/>
          </p:cNvSpPr>
          <p:nvPr>
            <p:ph type="body" sz="quarter" idx="10"/>
          </p:nvPr>
        </p:nvSpPr>
        <p:spPr>
          <a:xfrm>
            <a:off x="7585113" y="2391341"/>
            <a:ext cx="4434288" cy="2263285"/>
          </a:xfrm>
        </p:spPr>
        <p:txBody>
          <a:bodyPr/>
          <a:lstStyle/>
          <a:p>
            <a:r>
              <a:rPr lang="en-US" dirty="0"/>
              <a:t>Two methods of defining a </a:t>
            </a:r>
            <a:r>
              <a:rPr lang="en-US" dirty="0" err="1"/>
              <a:t>DataFrame</a:t>
            </a:r>
            <a:r>
              <a:rPr lang="en-US" dirty="0"/>
              <a:t> schema:</a:t>
            </a:r>
          </a:p>
          <a:p>
            <a:pPr lvl="1"/>
            <a:r>
              <a:rPr lang="en-US" dirty="0"/>
              <a:t>Infer Schema</a:t>
            </a:r>
          </a:p>
          <a:p>
            <a:pPr lvl="1"/>
            <a:r>
              <a:rPr lang="en-US" dirty="0"/>
              <a:t>Define Schema   (Best Practice)</a:t>
            </a:r>
          </a:p>
        </p:txBody>
      </p:sp>
      <p:pic>
        <p:nvPicPr>
          <p:cNvPr id="4" name="Picture 3">
            <a:extLst>
              <a:ext uri="{FF2B5EF4-FFF2-40B4-BE49-F238E27FC236}">
                <a16:creationId xmlns:a16="http://schemas.microsoft.com/office/drawing/2014/main" id="{690D7930-372D-4493-9BFF-B90035AFB38C}"/>
              </a:ext>
            </a:extLst>
          </p:cNvPr>
          <p:cNvPicPr>
            <a:picLocks noChangeAspect="1"/>
          </p:cNvPicPr>
          <p:nvPr/>
        </p:nvPicPr>
        <p:blipFill>
          <a:blip r:embed="rId3"/>
          <a:stretch>
            <a:fillRect/>
          </a:stretch>
        </p:blipFill>
        <p:spPr>
          <a:xfrm>
            <a:off x="396621" y="2208881"/>
            <a:ext cx="7062806" cy="4461831"/>
          </a:xfrm>
          <a:prstGeom prst="rect">
            <a:avLst/>
          </a:prstGeom>
          <a:ln>
            <a:solidFill>
              <a:schemeClr val="tx1"/>
            </a:solidFill>
          </a:ln>
        </p:spPr>
      </p:pic>
      <p:pic>
        <p:nvPicPr>
          <p:cNvPr id="5" name="Picture 4">
            <a:extLst>
              <a:ext uri="{FF2B5EF4-FFF2-40B4-BE49-F238E27FC236}">
                <a16:creationId xmlns:a16="http://schemas.microsoft.com/office/drawing/2014/main" id="{8516341B-2912-4D4C-85A9-B9B0BCA19C36}"/>
              </a:ext>
            </a:extLst>
          </p:cNvPr>
          <p:cNvPicPr>
            <a:picLocks noChangeAspect="1"/>
          </p:cNvPicPr>
          <p:nvPr/>
        </p:nvPicPr>
        <p:blipFill>
          <a:blip r:embed="rId4"/>
          <a:stretch>
            <a:fillRect/>
          </a:stretch>
        </p:blipFill>
        <p:spPr>
          <a:xfrm>
            <a:off x="7854150" y="5045696"/>
            <a:ext cx="4083513" cy="398315"/>
          </a:xfrm>
          <a:prstGeom prst="rect">
            <a:avLst/>
          </a:prstGeom>
          <a:ln>
            <a:solidFill>
              <a:schemeClr val="tx1"/>
            </a:solidFill>
          </a:ln>
        </p:spPr>
      </p:pic>
    </p:spTree>
    <p:extLst>
      <p:ext uri="{BB962C8B-B14F-4D97-AF65-F5344CB8AC3E}">
        <p14:creationId xmlns:p14="http://schemas.microsoft.com/office/powerpoint/2010/main" val="201789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97CBE-5291-4537-B6CF-079A9A54825B}"/>
              </a:ext>
            </a:extLst>
          </p:cNvPr>
          <p:cNvSpPr>
            <a:spLocks noGrp="1"/>
          </p:cNvSpPr>
          <p:nvPr>
            <p:ph type="title"/>
          </p:nvPr>
        </p:nvSpPr>
        <p:spPr/>
        <p:txBody>
          <a:bodyPr/>
          <a:lstStyle/>
          <a:p>
            <a:r>
              <a:rPr lang="en-US" dirty="0"/>
              <a:t>Handling Corrupt records</a:t>
            </a:r>
          </a:p>
        </p:txBody>
      </p:sp>
      <p:sp>
        <p:nvSpPr>
          <p:cNvPr id="4" name="Rectangle: Rounded Corners 3">
            <a:extLst>
              <a:ext uri="{FF2B5EF4-FFF2-40B4-BE49-F238E27FC236}">
                <a16:creationId xmlns:a16="http://schemas.microsoft.com/office/drawing/2014/main" id="{8DF8C6E9-2B33-4C28-95D7-BD273E5F3A58}"/>
              </a:ext>
            </a:extLst>
          </p:cNvPr>
          <p:cNvSpPr/>
          <p:nvPr/>
        </p:nvSpPr>
        <p:spPr>
          <a:xfrm>
            <a:off x="200056" y="2469823"/>
            <a:ext cx="2215299" cy="64102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Missing Information</a:t>
            </a:r>
          </a:p>
        </p:txBody>
      </p:sp>
      <p:sp>
        <p:nvSpPr>
          <p:cNvPr id="5" name="Rectangle: Rounded Corners 4">
            <a:extLst>
              <a:ext uri="{FF2B5EF4-FFF2-40B4-BE49-F238E27FC236}">
                <a16:creationId xmlns:a16="http://schemas.microsoft.com/office/drawing/2014/main" id="{1CF16B1F-DD18-4DDB-9F87-21EE8379499C}"/>
              </a:ext>
            </a:extLst>
          </p:cNvPr>
          <p:cNvSpPr/>
          <p:nvPr/>
        </p:nvSpPr>
        <p:spPr>
          <a:xfrm>
            <a:off x="200056" y="3263245"/>
            <a:ext cx="2215299" cy="64102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Incomplete Information</a:t>
            </a:r>
          </a:p>
        </p:txBody>
      </p:sp>
      <p:sp>
        <p:nvSpPr>
          <p:cNvPr id="6" name="Rectangle: Rounded Corners 5">
            <a:extLst>
              <a:ext uri="{FF2B5EF4-FFF2-40B4-BE49-F238E27FC236}">
                <a16:creationId xmlns:a16="http://schemas.microsoft.com/office/drawing/2014/main" id="{F97E05C6-D3EC-461F-829C-AC6271742BE5}"/>
              </a:ext>
            </a:extLst>
          </p:cNvPr>
          <p:cNvSpPr/>
          <p:nvPr/>
        </p:nvSpPr>
        <p:spPr>
          <a:xfrm>
            <a:off x="200056" y="4056667"/>
            <a:ext cx="2215299" cy="64102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Schema Mismatch</a:t>
            </a:r>
          </a:p>
        </p:txBody>
      </p:sp>
      <p:sp>
        <p:nvSpPr>
          <p:cNvPr id="7" name="Rectangle: Rounded Corners 6">
            <a:extLst>
              <a:ext uri="{FF2B5EF4-FFF2-40B4-BE49-F238E27FC236}">
                <a16:creationId xmlns:a16="http://schemas.microsoft.com/office/drawing/2014/main" id="{90EA6073-6289-4AB7-8E90-3FCD6C909A00}"/>
              </a:ext>
            </a:extLst>
          </p:cNvPr>
          <p:cNvSpPr/>
          <p:nvPr/>
        </p:nvSpPr>
        <p:spPr>
          <a:xfrm>
            <a:off x="200056" y="4850089"/>
            <a:ext cx="2215299" cy="64102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Data Types</a:t>
            </a:r>
          </a:p>
        </p:txBody>
      </p:sp>
      <p:sp>
        <p:nvSpPr>
          <p:cNvPr id="8" name="Rectangle: Rounded Corners 7">
            <a:extLst>
              <a:ext uri="{FF2B5EF4-FFF2-40B4-BE49-F238E27FC236}">
                <a16:creationId xmlns:a16="http://schemas.microsoft.com/office/drawing/2014/main" id="{BDD9155D-725F-4DAF-83A6-B9C3607F8A0F}"/>
              </a:ext>
            </a:extLst>
          </p:cNvPr>
          <p:cNvSpPr/>
          <p:nvPr/>
        </p:nvSpPr>
        <p:spPr>
          <a:xfrm>
            <a:off x="200055" y="5641154"/>
            <a:ext cx="2215299" cy="64102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Data Producer Errors</a:t>
            </a:r>
          </a:p>
        </p:txBody>
      </p:sp>
      <p:pic>
        <p:nvPicPr>
          <p:cNvPr id="10" name="Picture 9">
            <a:extLst>
              <a:ext uri="{FF2B5EF4-FFF2-40B4-BE49-F238E27FC236}">
                <a16:creationId xmlns:a16="http://schemas.microsoft.com/office/drawing/2014/main" id="{86CA04B5-A7E7-4A7E-B2FB-B057A21554A2}"/>
              </a:ext>
            </a:extLst>
          </p:cNvPr>
          <p:cNvPicPr>
            <a:picLocks noChangeAspect="1"/>
          </p:cNvPicPr>
          <p:nvPr/>
        </p:nvPicPr>
        <p:blipFill>
          <a:blip r:embed="rId3"/>
          <a:stretch>
            <a:fillRect/>
          </a:stretch>
        </p:blipFill>
        <p:spPr>
          <a:xfrm>
            <a:off x="4005933" y="5085724"/>
            <a:ext cx="6321719" cy="1196452"/>
          </a:xfrm>
          <a:prstGeom prst="rect">
            <a:avLst/>
          </a:prstGeom>
        </p:spPr>
      </p:pic>
      <p:pic>
        <p:nvPicPr>
          <p:cNvPr id="11" name="Picture 10">
            <a:extLst>
              <a:ext uri="{FF2B5EF4-FFF2-40B4-BE49-F238E27FC236}">
                <a16:creationId xmlns:a16="http://schemas.microsoft.com/office/drawing/2014/main" id="{0F0815FA-506D-4580-803F-E4F9186413CA}"/>
              </a:ext>
            </a:extLst>
          </p:cNvPr>
          <p:cNvPicPr>
            <a:picLocks noChangeAspect="1"/>
          </p:cNvPicPr>
          <p:nvPr/>
        </p:nvPicPr>
        <p:blipFill>
          <a:blip r:embed="rId4"/>
          <a:stretch>
            <a:fillRect/>
          </a:stretch>
        </p:blipFill>
        <p:spPr>
          <a:xfrm>
            <a:off x="7366256" y="2408230"/>
            <a:ext cx="4677600" cy="962844"/>
          </a:xfrm>
          <a:prstGeom prst="rect">
            <a:avLst/>
          </a:prstGeom>
          <a:ln>
            <a:solidFill>
              <a:schemeClr val="tx1"/>
            </a:solidFill>
          </a:ln>
        </p:spPr>
      </p:pic>
      <p:pic>
        <p:nvPicPr>
          <p:cNvPr id="12" name="Picture 11">
            <a:extLst>
              <a:ext uri="{FF2B5EF4-FFF2-40B4-BE49-F238E27FC236}">
                <a16:creationId xmlns:a16="http://schemas.microsoft.com/office/drawing/2014/main" id="{9C7C563E-37E2-4280-95D4-DAF31526BE62}"/>
              </a:ext>
            </a:extLst>
          </p:cNvPr>
          <p:cNvPicPr>
            <a:picLocks noChangeAspect="1"/>
          </p:cNvPicPr>
          <p:nvPr/>
        </p:nvPicPr>
        <p:blipFill>
          <a:blip r:embed="rId5"/>
          <a:stretch>
            <a:fillRect/>
          </a:stretch>
        </p:blipFill>
        <p:spPr>
          <a:xfrm>
            <a:off x="2553518" y="2408230"/>
            <a:ext cx="4677600" cy="962844"/>
          </a:xfrm>
          <a:prstGeom prst="rect">
            <a:avLst/>
          </a:prstGeom>
          <a:ln>
            <a:solidFill>
              <a:schemeClr val="tx1"/>
            </a:solidFill>
          </a:ln>
        </p:spPr>
      </p:pic>
      <p:pic>
        <p:nvPicPr>
          <p:cNvPr id="3" name="Picture 2">
            <a:extLst>
              <a:ext uri="{FF2B5EF4-FFF2-40B4-BE49-F238E27FC236}">
                <a16:creationId xmlns:a16="http://schemas.microsoft.com/office/drawing/2014/main" id="{46C31828-90A9-4A16-829E-9ECD658C5BF3}"/>
              </a:ext>
            </a:extLst>
          </p:cNvPr>
          <p:cNvPicPr>
            <a:picLocks noChangeAspect="1"/>
          </p:cNvPicPr>
          <p:nvPr/>
        </p:nvPicPr>
        <p:blipFill>
          <a:blip r:embed="rId6"/>
          <a:stretch>
            <a:fillRect/>
          </a:stretch>
        </p:blipFill>
        <p:spPr>
          <a:xfrm>
            <a:off x="2890068" y="3577105"/>
            <a:ext cx="8553450" cy="1272984"/>
          </a:xfrm>
          <a:prstGeom prst="rect">
            <a:avLst/>
          </a:prstGeom>
        </p:spPr>
      </p:pic>
      <p:sp>
        <p:nvSpPr>
          <p:cNvPr id="9" name="Rectangle 8">
            <a:extLst>
              <a:ext uri="{FF2B5EF4-FFF2-40B4-BE49-F238E27FC236}">
                <a16:creationId xmlns:a16="http://schemas.microsoft.com/office/drawing/2014/main" id="{8B17CCC7-E5F6-44EC-95A0-4401C183DCC4}"/>
              </a:ext>
            </a:extLst>
          </p:cNvPr>
          <p:cNvSpPr/>
          <p:nvPr/>
        </p:nvSpPr>
        <p:spPr>
          <a:xfrm>
            <a:off x="2482850" y="2317750"/>
            <a:ext cx="4813300" cy="1141775"/>
          </a:xfrm>
          <a:prstGeom prst="rect">
            <a:avLst/>
          </a:prstGeom>
          <a:noFill/>
          <a:ln w="57150">
            <a:solidFill>
              <a:srgbClr val="CA3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08B385-6488-4F63-9B75-DE73A306E60B}"/>
              </a:ext>
            </a:extLst>
          </p:cNvPr>
          <p:cNvSpPr/>
          <p:nvPr/>
        </p:nvSpPr>
        <p:spPr>
          <a:xfrm>
            <a:off x="7296150" y="2311073"/>
            <a:ext cx="4813300" cy="1141775"/>
          </a:xfrm>
          <a:prstGeom prst="rect">
            <a:avLst/>
          </a:prstGeom>
          <a:noFill/>
          <a:ln w="57150">
            <a:solidFill>
              <a:srgbClr val="CA31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88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9" grpId="1"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A341DD28-CC30-46C7-BE2E-6A9647E11F29}"/>
              </a:ext>
            </a:extLst>
          </p:cNvPr>
          <p:cNvSpPr>
            <a:spLocks noGrp="1"/>
          </p:cNvSpPr>
          <p:nvPr>
            <p:ph type="body" sz="quarter" idx="10"/>
          </p:nvPr>
        </p:nvSpPr>
        <p:spPr/>
        <p:txBody>
          <a:bodyPr/>
          <a:lstStyle/>
          <a:p>
            <a:r>
              <a:rPr lang="en-US" sz="6000" b="1" dirty="0"/>
              <a:t>Agenda</a:t>
            </a:r>
          </a:p>
        </p:txBody>
      </p:sp>
      <p:sp>
        <p:nvSpPr>
          <p:cNvPr id="6" name="Text Placeholder 5">
            <a:extLst>
              <a:ext uri="{FF2B5EF4-FFF2-40B4-BE49-F238E27FC236}">
                <a16:creationId xmlns:a16="http://schemas.microsoft.com/office/drawing/2014/main" id="{C29E47E1-072D-4100-964B-BAD181396F1D}"/>
              </a:ext>
            </a:extLst>
          </p:cNvPr>
          <p:cNvSpPr>
            <a:spLocks noGrp="1"/>
          </p:cNvSpPr>
          <p:nvPr>
            <p:ph type="body" sz="quarter" idx="11"/>
          </p:nvPr>
        </p:nvSpPr>
        <p:spPr>
          <a:xfrm>
            <a:off x="7334174" y="2535363"/>
            <a:ext cx="3264054" cy="1811867"/>
          </a:xfrm>
        </p:spPr>
        <p:txBody>
          <a:bodyPr/>
          <a:lstStyle/>
          <a:p>
            <a:pPr algn="l"/>
            <a:r>
              <a:rPr lang="en-US" sz="2200" dirty="0">
                <a:solidFill>
                  <a:schemeClr val="tx1"/>
                </a:solidFill>
              </a:rPr>
              <a:t>Intro</a:t>
            </a:r>
          </a:p>
          <a:p>
            <a:pPr algn="l"/>
            <a:r>
              <a:rPr lang="en-US" sz="2200" dirty="0">
                <a:solidFill>
                  <a:schemeClr val="tx1"/>
                </a:solidFill>
              </a:rPr>
              <a:t>What is Databricks?</a:t>
            </a:r>
          </a:p>
          <a:p>
            <a:pPr algn="l"/>
            <a:r>
              <a:rPr lang="en-US" sz="2200" dirty="0">
                <a:solidFill>
                  <a:schemeClr val="tx1"/>
                </a:solidFill>
              </a:rPr>
              <a:t>Use cases</a:t>
            </a:r>
          </a:p>
          <a:p>
            <a:pPr marL="342900" indent="-342900" algn="l">
              <a:buFont typeface="Arial" panose="020B0604020202020204" pitchFamily="34" charset="0"/>
              <a:buChar char="•"/>
            </a:pPr>
            <a:r>
              <a:rPr lang="en-US" sz="1800" dirty="0">
                <a:solidFill>
                  <a:schemeClr val="tx1"/>
                </a:solidFill>
              </a:rPr>
              <a:t>ETL/ELT</a:t>
            </a:r>
          </a:p>
          <a:p>
            <a:pPr marL="342900" indent="-342900" algn="l">
              <a:buFont typeface="Arial" panose="020B0604020202020204" pitchFamily="34" charset="0"/>
              <a:buChar char="•"/>
            </a:pPr>
            <a:r>
              <a:rPr lang="en-US" sz="1800" dirty="0">
                <a:solidFill>
                  <a:schemeClr val="tx1"/>
                </a:solidFill>
              </a:rPr>
              <a:t>Structured Streaming</a:t>
            </a:r>
          </a:p>
          <a:p>
            <a:pPr marL="342900" indent="-342900" algn="l">
              <a:buFont typeface="Arial" panose="020B0604020202020204" pitchFamily="34" charset="0"/>
              <a:buChar char="•"/>
            </a:pPr>
            <a:r>
              <a:rPr lang="en-US" sz="1800" dirty="0">
                <a:solidFill>
                  <a:schemeClr val="tx1"/>
                </a:solidFill>
              </a:rPr>
              <a:t>Machine Learning</a:t>
            </a:r>
          </a:p>
        </p:txBody>
      </p:sp>
    </p:spTree>
    <p:extLst>
      <p:ext uri="{BB962C8B-B14F-4D97-AF65-F5344CB8AC3E}">
        <p14:creationId xmlns:p14="http://schemas.microsoft.com/office/powerpoint/2010/main" val="386102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C231A-1439-48B2-A46E-4AB19EB19E57}"/>
              </a:ext>
            </a:extLst>
          </p:cNvPr>
          <p:cNvSpPr>
            <a:spLocks noGrp="1"/>
          </p:cNvSpPr>
          <p:nvPr>
            <p:ph type="title"/>
          </p:nvPr>
        </p:nvSpPr>
        <p:spPr/>
        <p:txBody>
          <a:bodyPr/>
          <a:lstStyle/>
          <a:p>
            <a:r>
              <a:rPr lang="en-US" dirty="0"/>
              <a:t>Transformations</a:t>
            </a:r>
          </a:p>
        </p:txBody>
      </p:sp>
      <p:sp>
        <p:nvSpPr>
          <p:cNvPr id="5" name="Rectangle: Rounded Corners 4">
            <a:extLst>
              <a:ext uri="{FF2B5EF4-FFF2-40B4-BE49-F238E27FC236}">
                <a16:creationId xmlns:a16="http://schemas.microsoft.com/office/drawing/2014/main" id="{4BF90AC4-6ECB-4EEE-851D-F6834DC8B9EF}"/>
              </a:ext>
            </a:extLst>
          </p:cNvPr>
          <p:cNvSpPr/>
          <p:nvPr/>
        </p:nvSpPr>
        <p:spPr>
          <a:xfrm>
            <a:off x="199847" y="2274781"/>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Normalizing Values</a:t>
            </a:r>
          </a:p>
        </p:txBody>
      </p:sp>
      <p:sp>
        <p:nvSpPr>
          <p:cNvPr id="6" name="Rectangle: Rounded Corners 5">
            <a:extLst>
              <a:ext uri="{FF2B5EF4-FFF2-40B4-BE49-F238E27FC236}">
                <a16:creationId xmlns:a16="http://schemas.microsoft.com/office/drawing/2014/main" id="{1F0FDCBE-67B0-495F-A5E1-52506A9AEBCC}"/>
              </a:ext>
            </a:extLst>
          </p:cNvPr>
          <p:cNvSpPr/>
          <p:nvPr/>
        </p:nvSpPr>
        <p:spPr>
          <a:xfrm>
            <a:off x="2187332" y="2274781"/>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Imputing  Missing Data</a:t>
            </a:r>
          </a:p>
        </p:txBody>
      </p:sp>
      <p:sp>
        <p:nvSpPr>
          <p:cNvPr id="7" name="Rectangle: Rounded Corners 6">
            <a:extLst>
              <a:ext uri="{FF2B5EF4-FFF2-40B4-BE49-F238E27FC236}">
                <a16:creationId xmlns:a16="http://schemas.microsoft.com/office/drawing/2014/main" id="{8D924CB6-F67F-4D8E-A2BD-639FAE1B2E3B}"/>
              </a:ext>
            </a:extLst>
          </p:cNvPr>
          <p:cNvSpPr/>
          <p:nvPr/>
        </p:nvSpPr>
        <p:spPr>
          <a:xfrm>
            <a:off x="4174817" y="2271287"/>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Deduplicating Data</a:t>
            </a:r>
          </a:p>
        </p:txBody>
      </p:sp>
      <p:sp>
        <p:nvSpPr>
          <p:cNvPr id="8" name="Rectangle: Rounded Corners 7">
            <a:extLst>
              <a:ext uri="{FF2B5EF4-FFF2-40B4-BE49-F238E27FC236}">
                <a16:creationId xmlns:a16="http://schemas.microsoft.com/office/drawing/2014/main" id="{F3F208B8-03BE-4764-B8C9-DC2415633772}"/>
              </a:ext>
            </a:extLst>
          </p:cNvPr>
          <p:cNvSpPr/>
          <p:nvPr/>
        </p:nvSpPr>
        <p:spPr>
          <a:xfrm>
            <a:off x="8149787" y="2245887"/>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Table Aggregations</a:t>
            </a:r>
          </a:p>
        </p:txBody>
      </p:sp>
      <p:sp>
        <p:nvSpPr>
          <p:cNvPr id="9" name="Rectangle: Rounded Corners 8">
            <a:extLst>
              <a:ext uri="{FF2B5EF4-FFF2-40B4-BE49-F238E27FC236}">
                <a16:creationId xmlns:a16="http://schemas.microsoft.com/office/drawing/2014/main" id="{414F81C2-2C79-4F94-92F9-4235C9C64116}"/>
              </a:ext>
            </a:extLst>
          </p:cNvPr>
          <p:cNvSpPr/>
          <p:nvPr/>
        </p:nvSpPr>
        <p:spPr>
          <a:xfrm>
            <a:off x="6162302" y="2245887"/>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Exploding Arrays</a:t>
            </a:r>
          </a:p>
        </p:txBody>
      </p:sp>
      <p:sp>
        <p:nvSpPr>
          <p:cNvPr id="10" name="Rectangle: Rounded Corners 9">
            <a:extLst>
              <a:ext uri="{FF2B5EF4-FFF2-40B4-BE49-F238E27FC236}">
                <a16:creationId xmlns:a16="http://schemas.microsoft.com/office/drawing/2014/main" id="{AEBCD5E9-E2CE-4EED-9FF2-49E5EDB87839}"/>
              </a:ext>
            </a:extLst>
          </p:cNvPr>
          <p:cNvSpPr/>
          <p:nvPr/>
        </p:nvSpPr>
        <p:spPr>
          <a:xfrm>
            <a:off x="10137272" y="2245887"/>
            <a:ext cx="1845768" cy="820132"/>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Pivoting </a:t>
            </a:r>
            <a:r>
              <a:rPr lang="en-US" sz="2000" dirty="0" err="1"/>
              <a:t>DataFrames</a:t>
            </a:r>
            <a:endParaRPr lang="en-US" sz="2000" dirty="0"/>
          </a:p>
        </p:txBody>
      </p:sp>
      <p:pic>
        <p:nvPicPr>
          <p:cNvPr id="11" name="Picture 10">
            <a:extLst>
              <a:ext uri="{FF2B5EF4-FFF2-40B4-BE49-F238E27FC236}">
                <a16:creationId xmlns:a16="http://schemas.microsoft.com/office/drawing/2014/main" id="{4BE11FDD-2243-42FE-B690-8B5EF73C351B}"/>
              </a:ext>
            </a:extLst>
          </p:cNvPr>
          <p:cNvPicPr>
            <a:picLocks noChangeAspect="1"/>
          </p:cNvPicPr>
          <p:nvPr/>
        </p:nvPicPr>
        <p:blipFill>
          <a:blip r:embed="rId3"/>
          <a:stretch>
            <a:fillRect/>
          </a:stretch>
        </p:blipFill>
        <p:spPr>
          <a:xfrm>
            <a:off x="1056902" y="3402623"/>
            <a:ext cx="10020300" cy="1038225"/>
          </a:xfrm>
          <a:prstGeom prst="rect">
            <a:avLst/>
          </a:prstGeom>
          <a:ln>
            <a:solidFill>
              <a:schemeClr val="tx1"/>
            </a:solidFill>
          </a:ln>
        </p:spPr>
      </p:pic>
      <p:pic>
        <p:nvPicPr>
          <p:cNvPr id="12" name="Picture 11">
            <a:extLst>
              <a:ext uri="{FF2B5EF4-FFF2-40B4-BE49-F238E27FC236}">
                <a16:creationId xmlns:a16="http://schemas.microsoft.com/office/drawing/2014/main" id="{7968CA42-971A-4EEE-B34E-435023424B46}"/>
              </a:ext>
            </a:extLst>
          </p:cNvPr>
          <p:cNvPicPr>
            <a:picLocks noChangeAspect="1"/>
          </p:cNvPicPr>
          <p:nvPr/>
        </p:nvPicPr>
        <p:blipFill>
          <a:blip r:embed="rId4"/>
          <a:stretch>
            <a:fillRect/>
          </a:stretch>
        </p:blipFill>
        <p:spPr>
          <a:xfrm>
            <a:off x="1056901" y="4747175"/>
            <a:ext cx="10020300" cy="544830"/>
          </a:xfrm>
          <a:prstGeom prst="rect">
            <a:avLst/>
          </a:prstGeom>
          <a:ln>
            <a:solidFill>
              <a:schemeClr val="tx1"/>
            </a:solidFill>
          </a:ln>
        </p:spPr>
      </p:pic>
      <p:pic>
        <p:nvPicPr>
          <p:cNvPr id="13" name="Picture 12">
            <a:extLst>
              <a:ext uri="{FF2B5EF4-FFF2-40B4-BE49-F238E27FC236}">
                <a16:creationId xmlns:a16="http://schemas.microsoft.com/office/drawing/2014/main" id="{4BCBA5C5-6FCC-40B6-AC5B-6A6440346492}"/>
              </a:ext>
            </a:extLst>
          </p:cNvPr>
          <p:cNvPicPr>
            <a:picLocks noChangeAspect="1"/>
          </p:cNvPicPr>
          <p:nvPr/>
        </p:nvPicPr>
        <p:blipFill>
          <a:blip r:embed="rId5"/>
          <a:stretch>
            <a:fillRect/>
          </a:stretch>
        </p:blipFill>
        <p:spPr>
          <a:xfrm>
            <a:off x="1056901" y="5670674"/>
            <a:ext cx="10020300" cy="390525"/>
          </a:xfrm>
          <a:prstGeom prst="rect">
            <a:avLst/>
          </a:prstGeom>
          <a:ln>
            <a:solidFill>
              <a:schemeClr val="tx1"/>
            </a:solidFill>
          </a:ln>
        </p:spPr>
      </p:pic>
      <p:sp>
        <p:nvSpPr>
          <p:cNvPr id="3" name="Rectangle 2">
            <a:extLst>
              <a:ext uri="{FF2B5EF4-FFF2-40B4-BE49-F238E27FC236}">
                <a16:creationId xmlns:a16="http://schemas.microsoft.com/office/drawing/2014/main" id="{AE76BD19-2453-4620-B70A-8177CC201425}"/>
              </a:ext>
            </a:extLst>
          </p:cNvPr>
          <p:cNvSpPr/>
          <p:nvPr/>
        </p:nvSpPr>
        <p:spPr>
          <a:xfrm>
            <a:off x="113081" y="2191715"/>
            <a:ext cx="1988769" cy="98626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B1C533-C1B3-47B3-8887-524D31ACE48C}"/>
              </a:ext>
            </a:extLst>
          </p:cNvPr>
          <p:cNvSpPr/>
          <p:nvPr/>
        </p:nvSpPr>
        <p:spPr>
          <a:xfrm>
            <a:off x="925881" y="3302971"/>
            <a:ext cx="10262819" cy="123727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29B893-A4D3-4F95-8640-357B6EF4F3E8}"/>
              </a:ext>
            </a:extLst>
          </p:cNvPr>
          <p:cNvSpPr/>
          <p:nvPr/>
        </p:nvSpPr>
        <p:spPr>
          <a:xfrm>
            <a:off x="2101850" y="2191714"/>
            <a:ext cx="1988769" cy="98626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DDB231-0C1E-4F40-B3C7-9A70FEC45676}"/>
              </a:ext>
            </a:extLst>
          </p:cNvPr>
          <p:cNvSpPr/>
          <p:nvPr/>
        </p:nvSpPr>
        <p:spPr>
          <a:xfrm>
            <a:off x="4090619" y="2191714"/>
            <a:ext cx="1988769" cy="98626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6BEF751-5288-421B-9F76-10CE44D45F5F}"/>
              </a:ext>
            </a:extLst>
          </p:cNvPr>
          <p:cNvSpPr/>
          <p:nvPr/>
        </p:nvSpPr>
        <p:spPr>
          <a:xfrm>
            <a:off x="925881" y="4665992"/>
            <a:ext cx="10262819" cy="713719"/>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5F5D5B8-0221-4637-9DD0-C2BA7987B257}"/>
              </a:ext>
            </a:extLst>
          </p:cNvPr>
          <p:cNvSpPr/>
          <p:nvPr/>
        </p:nvSpPr>
        <p:spPr>
          <a:xfrm>
            <a:off x="925881" y="5541518"/>
            <a:ext cx="10262819" cy="648835"/>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70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3" grpId="0" animBg="1"/>
      <p:bldP spid="3" grpId="1" animBg="1"/>
      <p:bldP spid="14" grpId="0" animBg="1"/>
      <p:bldP spid="14" grpId="1" animBg="1"/>
      <p:bldP spid="15" grpId="0" animBg="1"/>
      <p:bldP spid="15" grpId="1" animBg="1"/>
      <p:bldP spid="16" grpId="0" animBg="1"/>
      <p:bldP spid="17" grpId="0" animBg="1"/>
      <p:bldP spid="17" grpId="1"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AF75E-D06F-408F-909A-3B82AC686CF2}"/>
              </a:ext>
            </a:extLst>
          </p:cNvPr>
          <p:cNvSpPr>
            <a:spLocks noGrp="1"/>
          </p:cNvSpPr>
          <p:nvPr>
            <p:ph type="title"/>
          </p:nvPr>
        </p:nvSpPr>
        <p:spPr/>
        <p:txBody>
          <a:bodyPr/>
          <a:lstStyle/>
          <a:p>
            <a:r>
              <a:rPr lang="en-US" dirty="0"/>
              <a:t>Databricks Functions</a:t>
            </a:r>
          </a:p>
        </p:txBody>
      </p:sp>
      <p:pic>
        <p:nvPicPr>
          <p:cNvPr id="4" name="Picture 3">
            <a:extLst>
              <a:ext uri="{FF2B5EF4-FFF2-40B4-BE49-F238E27FC236}">
                <a16:creationId xmlns:a16="http://schemas.microsoft.com/office/drawing/2014/main" id="{29863A27-78E5-438D-AF07-2B0EAF89ABA3}"/>
              </a:ext>
            </a:extLst>
          </p:cNvPr>
          <p:cNvPicPr>
            <a:picLocks noChangeAspect="1"/>
          </p:cNvPicPr>
          <p:nvPr/>
        </p:nvPicPr>
        <p:blipFill>
          <a:blip r:embed="rId3"/>
          <a:stretch>
            <a:fillRect/>
          </a:stretch>
        </p:blipFill>
        <p:spPr>
          <a:xfrm>
            <a:off x="291617" y="2231614"/>
            <a:ext cx="5055635" cy="4269957"/>
          </a:xfrm>
          <a:prstGeom prst="rect">
            <a:avLst/>
          </a:prstGeom>
        </p:spPr>
      </p:pic>
      <p:sp>
        <p:nvSpPr>
          <p:cNvPr id="5" name="Rectangle: Rounded Corners 4">
            <a:extLst>
              <a:ext uri="{FF2B5EF4-FFF2-40B4-BE49-F238E27FC236}">
                <a16:creationId xmlns:a16="http://schemas.microsoft.com/office/drawing/2014/main" id="{FE5317AD-28C3-42B5-B3AD-37A1345EA59C}"/>
              </a:ext>
            </a:extLst>
          </p:cNvPr>
          <p:cNvSpPr/>
          <p:nvPr/>
        </p:nvSpPr>
        <p:spPr>
          <a:xfrm>
            <a:off x="5870714" y="2340382"/>
            <a:ext cx="5873308" cy="1550359"/>
          </a:xfrm>
          <a:prstGeom prst="roundRect">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Try to use built-in functions whenever possible.</a:t>
            </a:r>
          </a:p>
          <a:p>
            <a:pPr marL="285750" indent="-285750">
              <a:buFont typeface="Arial" panose="020B0604020202020204" pitchFamily="34" charset="0"/>
              <a:buChar char="•"/>
            </a:pPr>
            <a:r>
              <a:rPr lang="en-US" dirty="0">
                <a:solidFill>
                  <a:schemeClr val="tx1"/>
                </a:solidFill>
              </a:rPr>
              <a:t>They are finely tuned to run faster than less efficient code you may create.</a:t>
            </a:r>
          </a:p>
          <a:p>
            <a:pPr marL="285750" indent="-285750">
              <a:buFont typeface="Arial" panose="020B0604020202020204" pitchFamily="34" charset="0"/>
              <a:buChar char="•"/>
            </a:pPr>
            <a:r>
              <a:rPr lang="en-US" dirty="0">
                <a:solidFill>
                  <a:schemeClr val="tx1"/>
                </a:solidFill>
              </a:rPr>
              <a:t>The Spark optimization engine knows the objective of built-in functions and will reorder your tasks.</a:t>
            </a:r>
          </a:p>
        </p:txBody>
      </p:sp>
      <p:sp>
        <p:nvSpPr>
          <p:cNvPr id="6" name="Rectangle: Rounded Corners 5">
            <a:extLst>
              <a:ext uri="{FF2B5EF4-FFF2-40B4-BE49-F238E27FC236}">
                <a16:creationId xmlns:a16="http://schemas.microsoft.com/office/drawing/2014/main" id="{D3622BD3-B32F-45B6-BC6E-67E6837883C5}"/>
              </a:ext>
            </a:extLst>
          </p:cNvPr>
          <p:cNvSpPr/>
          <p:nvPr/>
        </p:nvSpPr>
        <p:spPr>
          <a:xfrm>
            <a:off x="5844209" y="4784031"/>
            <a:ext cx="5873308" cy="1351723"/>
          </a:xfrm>
          <a:prstGeom prst="roundRect">
            <a:avLst/>
          </a:prstGeom>
          <a:solidFill>
            <a:schemeClr val="bg1">
              <a:lumMod val="85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Ability to create User Defined Functions when we want to create specific logic and encapsulate it for reuse.</a:t>
            </a:r>
          </a:p>
          <a:p>
            <a:pPr marL="285750" indent="-285750">
              <a:buFont typeface="Arial" panose="020B0604020202020204" pitchFamily="34" charset="0"/>
              <a:buChar char="•"/>
            </a:pPr>
            <a:r>
              <a:rPr lang="en-US" dirty="0">
                <a:solidFill>
                  <a:schemeClr val="tx1"/>
                </a:solidFill>
              </a:rPr>
              <a:t>Try to write the UDFs in Scala over Python, when possible.</a:t>
            </a:r>
          </a:p>
        </p:txBody>
      </p:sp>
    </p:spTree>
    <p:extLst>
      <p:ext uri="{BB962C8B-B14F-4D97-AF65-F5344CB8AC3E}">
        <p14:creationId xmlns:p14="http://schemas.microsoft.com/office/powerpoint/2010/main" val="36898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04DF-3EA3-44F4-B1D0-2021014CA9AA}"/>
              </a:ext>
            </a:extLst>
          </p:cNvPr>
          <p:cNvSpPr>
            <a:spLocks noGrp="1"/>
          </p:cNvSpPr>
          <p:nvPr>
            <p:ph type="title"/>
          </p:nvPr>
        </p:nvSpPr>
        <p:spPr/>
        <p:txBody>
          <a:bodyPr/>
          <a:lstStyle/>
          <a:p>
            <a:r>
              <a:rPr lang="en-US" dirty="0"/>
              <a:t>Database writes – JDBC Connection</a:t>
            </a:r>
          </a:p>
        </p:txBody>
      </p:sp>
      <p:grpSp>
        <p:nvGrpSpPr>
          <p:cNvPr id="12" name="Group 11">
            <a:extLst>
              <a:ext uri="{FF2B5EF4-FFF2-40B4-BE49-F238E27FC236}">
                <a16:creationId xmlns:a16="http://schemas.microsoft.com/office/drawing/2014/main" id="{818B4ACD-0155-4D44-B2A8-27A42E696A6C}"/>
              </a:ext>
            </a:extLst>
          </p:cNvPr>
          <p:cNvGrpSpPr/>
          <p:nvPr/>
        </p:nvGrpSpPr>
        <p:grpSpPr>
          <a:xfrm>
            <a:off x="523772" y="2510316"/>
            <a:ext cx="2432608" cy="2071967"/>
            <a:chOff x="3638549" y="3571096"/>
            <a:chExt cx="2432608" cy="2507080"/>
          </a:xfrm>
        </p:grpSpPr>
        <p:pic>
          <p:nvPicPr>
            <p:cNvPr id="13" name="Picture 12">
              <a:extLst>
                <a:ext uri="{FF2B5EF4-FFF2-40B4-BE49-F238E27FC236}">
                  <a16:creationId xmlns:a16="http://schemas.microsoft.com/office/drawing/2014/main" id="{91CC80F1-3260-4BB8-8D58-8092CD7C11D8}"/>
                </a:ext>
              </a:extLst>
            </p:cNvPr>
            <p:cNvPicPr>
              <a:picLocks noChangeAspect="1"/>
            </p:cNvPicPr>
            <p:nvPr/>
          </p:nvPicPr>
          <p:blipFill>
            <a:blip r:embed="rId3"/>
            <a:stretch>
              <a:fillRect/>
            </a:stretch>
          </p:blipFill>
          <p:spPr>
            <a:xfrm>
              <a:off x="3789589" y="3888217"/>
              <a:ext cx="1946506" cy="894534"/>
            </a:xfrm>
            <a:prstGeom prst="rect">
              <a:avLst/>
            </a:prstGeom>
          </p:spPr>
        </p:pic>
        <p:sp>
          <p:nvSpPr>
            <p:cNvPr id="14" name="TextBox 13">
              <a:extLst>
                <a:ext uri="{FF2B5EF4-FFF2-40B4-BE49-F238E27FC236}">
                  <a16:creationId xmlns:a16="http://schemas.microsoft.com/office/drawing/2014/main" id="{96EC87BD-3CB0-4902-864E-8173A926BA40}"/>
                </a:ext>
              </a:extLst>
            </p:cNvPr>
            <p:cNvSpPr txBox="1"/>
            <p:nvPr/>
          </p:nvSpPr>
          <p:spPr>
            <a:xfrm>
              <a:off x="4243441" y="3571096"/>
              <a:ext cx="1376814" cy="369332"/>
            </a:xfrm>
            <a:prstGeom prst="rect">
              <a:avLst/>
            </a:prstGeom>
            <a:noFill/>
          </p:spPr>
          <p:txBody>
            <a:bodyPr wrap="square" rtlCol="0">
              <a:spAutoFit/>
            </a:bodyPr>
            <a:lstStyle/>
            <a:p>
              <a:r>
                <a:rPr lang="en-US" u="sng" dirty="0">
                  <a:solidFill>
                    <a:schemeClr val="tx1"/>
                  </a:solidFill>
                  <a:latin typeface="Raleway"/>
                  <a:cs typeface="Raleway"/>
                </a:rPr>
                <a:t>Databases</a:t>
              </a:r>
            </a:p>
          </p:txBody>
        </p:sp>
        <p:grpSp>
          <p:nvGrpSpPr>
            <p:cNvPr id="15" name="Group 14">
              <a:extLst>
                <a:ext uri="{FF2B5EF4-FFF2-40B4-BE49-F238E27FC236}">
                  <a16:creationId xmlns:a16="http://schemas.microsoft.com/office/drawing/2014/main" id="{2E0527F5-00A4-45CF-AEAD-C1FC2E375079}"/>
                </a:ext>
              </a:extLst>
            </p:cNvPr>
            <p:cNvGrpSpPr/>
            <p:nvPr/>
          </p:nvGrpSpPr>
          <p:grpSpPr>
            <a:xfrm>
              <a:off x="3638549" y="4864421"/>
              <a:ext cx="899267" cy="1213755"/>
              <a:chOff x="3638549" y="4864421"/>
              <a:chExt cx="899267" cy="1213755"/>
            </a:xfrm>
          </p:grpSpPr>
          <p:pic>
            <p:nvPicPr>
              <p:cNvPr id="19" name="Picture 18">
                <a:extLst>
                  <a:ext uri="{FF2B5EF4-FFF2-40B4-BE49-F238E27FC236}">
                    <a16:creationId xmlns:a16="http://schemas.microsoft.com/office/drawing/2014/main" id="{6E79E6E2-8DA0-401A-9240-00D8E2B18B75}"/>
                  </a:ext>
                </a:extLst>
              </p:cNvPr>
              <p:cNvPicPr>
                <a:picLocks noChangeAspect="1"/>
              </p:cNvPicPr>
              <p:nvPr/>
            </p:nvPicPr>
            <p:blipFill>
              <a:blip r:embed="rId4"/>
              <a:stretch>
                <a:fillRect/>
              </a:stretch>
            </p:blipFill>
            <p:spPr>
              <a:xfrm>
                <a:off x="3662250" y="4864421"/>
                <a:ext cx="850165" cy="936756"/>
              </a:xfrm>
              <a:prstGeom prst="rect">
                <a:avLst/>
              </a:prstGeom>
            </p:spPr>
          </p:pic>
          <p:sp>
            <p:nvSpPr>
              <p:cNvPr id="20" name="TextBox 19">
                <a:extLst>
                  <a:ext uri="{FF2B5EF4-FFF2-40B4-BE49-F238E27FC236}">
                    <a16:creationId xmlns:a16="http://schemas.microsoft.com/office/drawing/2014/main" id="{A05EC41F-D3C7-4A44-AB1F-F208D44D5308}"/>
                  </a:ext>
                </a:extLst>
              </p:cNvPr>
              <p:cNvSpPr txBox="1"/>
              <p:nvPr/>
            </p:nvSpPr>
            <p:spPr>
              <a:xfrm>
                <a:off x="3638549" y="5801177"/>
                <a:ext cx="899267" cy="276999"/>
              </a:xfrm>
              <a:prstGeom prst="rect">
                <a:avLst/>
              </a:prstGeom>
              <a:noFill/>
            </p:spPr>
            <p:txBody>
              <a:bodyPr wrap="square" rtlCol="0">
                <a:spAutoFit/>
              </a:bodyPr>
              <a:lstStyle/>
              <a:p>
                <a:pPr algn="ctr"/>
                <a:r>
                  <a:rPr lang="en-US" sz="1200" dirty="0">
                    <a:solidFill>
                      <a:schemeClr val="tx1"/>
                    </a:solidFill>
                    <a:latin typeface="Raleway"/>
                    <a:cs typeface="Raleway"/>
                  </a:rPr>
                  <a:t>Redshift</a:t>
                </a:r>
              </a:p>
            </p:txBody>
          </p:sp>
        </p:grpSp>
        <p:grpSp>
          <p:nvGrpSpPr>
            <p:cNvPr id="16" name="Group 15">
              <a:extLst>
                <a:ext uri="{FF2B5EF4-FFF2-40B4-BE49-F238E27FC236}">
                  <a16:creationId xmlns:a16="http://schemas.microsoft.com/office/drawing/2014/main" id="{25E128E6-2114-4D26-9B69-0C7468C85A16}"/>
                </a:ext>
              </a:extLst>
            </p:cNvPr>
            <p:cNvGrpSpPr/>
            <p:nvPr/>
          </p:nvGrpSpPr>
          <p:grpSpPr>
            <a:xfrm>
              <a:off x="4582778" y="4674760"/>
              <a:ext cx="1488379" cy="1387141"/>
              <a:chOff x="4582778" y="4674760"/>
              <a:chExt cx="1488379" cy="1387141"/>
            </a:xfrm>
          </p:grpSpPr>
          <p:pic>
            <p:nvPicPr>
              <p:cNvPr id="17" name="Picture 16">
                <a:extLst>
                  <a:ext uri="{FF2B5EF4-FFF2-40B4-BE49-F238E27FC236}">
                    <a16:creationId xmlns:a16="http://schemas.microsoft.com/office/drawing/2014/main" id="{ACA91CCE-AFFB-4666-9D8D-0B83A9D43AF1}"/>
                  </a:ext>
                </a:extLst>
              </p:cNvPr>
              <p:cNvPicPr>
                <a:picLocks noChangeAspect="1"/>
              </p:cNvPicPr>
              <p:nvPr/>
            </p:nvPicPr>
            <p:blipFill>
              <a:blip r:embed="rId5"/>
              <a:stretch>
                <a:fillRect/>
              </a:stretch>
            </p:blipFill>
            <p:spPr>
              <a:xfrm>
                <a:off x="4812564" y="4674760"/>
                <a:ext cx="1088059" cy="1088059"/>
              </a:xfrm>
              <a:prstGeom prst="rect">
                <a:avLst/>
              </a:prstGeom>
            </p:spPr>
          </p:pic>
          <p:sp>
            <p:nvSpPr>
              <p:cNvPr id="18" name="TextBox 17">
                <a:extLst>
                  <a:ext uri="{FF2B5EF4-FFF2-40B4-BE49-F238E27FC236}">
                    <a16:creationId xmlns:a16="http://schemas.microsoft.com/office/drawing/2014/main" id="{10F47DC3-652E-4DFD-B3FA-BB81DFF16E89}"/>
                  </a:ext>
                </a:extLst>
              </p:cNvPr>
              <p:cNvSpPr txBox="1"/>
              <p:nvPr/>
            </p:nvSpPr>
            <p:spPr>
              <a:xfrm>
                <a:off x="4582778" y="5784902"/>
                <a:ext cx="1488379" cy="276999"/>
              </a:xfrm>
              <a:prstGeom prst="rect">
                <a:avLst/>
              </a:prstGeom>
              <a:noFill/>
            </p:spPr>
            <p:txBody>
              <a:bodyPr wrap="square" rtlCol="0">
                <a:spAutoFit/>
              </a:bodyPr>
              <a:lstStyle/>
              <a:p>
                <a:pPr algn="ctr"/>
                <a:r>
                  <a:rPr lang="en-US" sz="1200" dirty="0">
                    <a:solidFill>
                      <a:schemeClr val="tx1"/>
                    </a:solidFill>
                    <a:latin typeface="Raleway"/>
                    <a:cs typeface="Raleway"/>
                  </a:rPr>
                  <a:t>Azure SQL DW</a:t>
                </a:r>
              </a:p>
            </p:txBody>
          </p:sp>
        </p:grpSp>
      </p:grpSp>
      <p:pic>
        <p:nvPicPr>
          <p:cNvPr id="3" name="Picture 2">
            <a:extLst>
              <a:ext uri="{FF2B5EF4-FFF2-40B4-BE49-F238E27FC236}">
                <a16:creationId xmlns:a16="http://schemas.microsoft.com/office/drawing/2014/main" id="{C61448A9-60FF-4806-831F-4A08B3F1AAD7}"/>
              </a:ext>
            </a:extLst>
          </p:cNvPr>
          <p:cNvPicPr>
            <a:picLocks noChangeAspect="1"/>
          </p:cNvPicPr>
          <p:nvPr/>
        </p:nvPicPr>
        <p:blipFill>
          <a:blip r:embed="rId6"/>
          <a:stretch>
            <a:fillRect/>
          </a:stretch>
        </p:blipFill>
        <p:spPr>
          <a:xfrm>
            <a:off x="3349981" y="2498350"/>
            <a:ext cx="8582085" cy="1826593"/>
          </a:xfrm>
          <a:prstGeom prst="rect">
            <a:avLst/>
          </a:prstGeom>
          <a:ln>
            <a:solidFill>
              <a:schemeClr val="tx1"/>
            </a:solidFill>
          </a:ln>
        </p:spPr>
      </p:pic>
      <p:sp>
        <p:nvSpPr>
          <p:cNvPr id="21" name="Rectangle: Rounded Corners 20">
            <a:extLst>
              <a:ext uri="{FF2B5EF4-FFF2-40B4-BE49-F238E27FC236}">
                <a16:creationId xmlns:a16="http://schemas.microsoft.com/office/drawing/2014/main" id="{A06F1783-4E1A-4D45-9293-8D84EDA04283}"/>
              </a:ext>
            </a:extLst>
          </p:cNvPr>
          <p:cNvSpPr/>
          <p:nvPr/>
        </p:nvSpPr>
        <p:spPr>
          <a:xfrm>
            <a:off x="2330871" y="5815544"/>
            <a:ext cx="7530255" cy="739285"/>
          </a:xfrm>
          <a:prstGeom prst="round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rPr>
              <a:t>General Rule of Thumb:</a:t>
            </a:r>
            <a:r>
              <a:rPr lang="en-US" b="1" u="sng" dirty="0">
                <a:solidFill>
                  <a:schemeClr val="tx1"/>
                </a:solidFill>
              </a:rPr>
              <a:t>  </a:t>
            </a:r>
          </a:p>
          <a:p>
            <a:pPr marL="285750" indent="-285750">
              <a:buFont typeface="Arial" panose="020B0604020202020204" pitchFamily="34" charset="0"/>
              <a:buChar char="•"/>
            </a:pPr>
            <a:r>
              <a:rPr lang="en-US" dirty="0">
                <a:solidFill>
                  <a:schemeClr val="tx1"/>
                </a:solidFill>
              </a:rPr>
              <a:t>Number of partitions should be a multiple of the number of cores.</a:t>
            </a:r>
          </a:p>
        </p:txBody>
      </p:sp>
      <p:sp>
        <p:nvSpPr>
          <p:cNvPr id="22" name="Rectangle: Rounded Corners 21">
            <a:extLst>
              <a:ext uri="{FF2B5EF4-FFF2-40B4-BE49-F238E27FC236}">
                <a16:creationId xmlns:a16="http://schemas.microsoft.com/office/drawing/2014/main" id="{7AF3B890-150E-47EA-BCCC-D0795EB950BA}"/>
              </a:ext>
            </a:extLst>
          </p:cNvPr>
          <p:cNvSpPr/>
          <p:nvPr/>
        </p:nvSpPr>
        <p:spPr>
          <a:xfrm>
            <a:off x="2330872" y="4822546"/>
            <a:ext cx="7530255" cy="739285"/>
          </a:xfrm>
          <a:prstGeom prst="roundRect">
            <a:avLst/>
          </a:prstGeom>
          <a:solidFill>
            <a:schemeClr val="bg1">
              <a:lumMod val="85000"/>
            </a:schemeClr>
          </a:solidFill>
          <a:ln>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 number of partitions determine the number of connections used to push data through the JDBC API</a:t>
            </a:r>
          </a:p>
        </p:txBody>
      </p:sp>
    </p:spTree>
    <p:extLst>
      <p:ext uri="{BB962C8B-B14F-4D97-AF65-F5344CB8AC3E}">
        <p14:creationId xmlns:p14="http://schemas.microsoft.com/office/powerpoint/2010/main" val="5514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04DF-3EA3-44F4-B1D0-2021014CA9AA}"/>
              </a:ext>
            </a:extLst>
          </p:cNvPr>
          <p:cNvSpPr>
            <a:spLocks noGrp="1"/>
          </p:cNvSpPr>
          <p:nvPr>
            <p:ph type="title"/>
          </p:nvPr>
        </p:nvSpPr>
        <p:spPr/>
        <p:txBody>
          <a:bodyPr/>
          <a:lstStyle/>
          <a:p>
            <a:r>
              <a:rPr lang="en-US" dirty="0"/>
              <a:t>Database writes – Additional Options</a:t>
            </a:r>
          </a:p>
        </p:txBody>
      </p:sp>
      <p:sp>
        <p:nvSpPr>
          <p:cNvPr id="12" name="Text Placeholder 2">
            <a:extLst>
              <a:ext uri="{FF2B5EF4-FFF2-40B4-BE49-F238E27FC236}">
                <a16:creationId xmlns:a16="http://schemas.microsoft.com/office/drawing/2014/main" id="{C2B337B1-E729-42BA-942F-828FEAAA1347}"/>
              </a:ext>
            </a:extLst>
          </p:cNvPr>
          <p:cNvSpPr>
            <a:spLocks noGrp="1"/>
          </p:cNvSpPr>
          <p:nvPr>
            <p:ph type="body" sz="quarter" idx="10"/>
          </p:nvPr>
        </p:nvSpPr>
        <p:spPr>
          <a:xfrm>
            <a:off x="3664226" y="2536014"/>
            <a:ext cx="8348549" cy="3502836"/>
          </a:xfrm>
        </p:spPr>
        <p:txBody>
          <a:bodyPr/>
          <a:lstStyle/>
          <a:p>
            <a:r>
              <a:rPr lang="en-US" dirty="0"/>
              <a:t>Download and install the native connections to respective database on each cluster.</a:t>
            </a:r>
          </a:p>
          <a:p>
            <a:pPr lvl="1"/>
            <a:r>
              <a:rPr lang="en-US" dirty="0"/>
              <a:t>Red Shift</a:t>
            </a:r>
          </a:p>
          <a:p>
            <a:pPr lvl="1"/>
            <a:r>
              <a:rPr lang="en-US" dirty="0"/>
              <a:t>Snowflake</a:t>
            </a:r>
          </a:p>
          <a:p>
            <a:pPr lvl="1"/>
            <a:r>
              <a:rPr lang="en-US" dirty="0"/>
              <a:t>SQL DW</a:t>
            </a:r>
          </a:p>
          <a:p>
            <a:pPr lvl="1"/>
            <a:r>
              <a:rPr lang="en-US" dirty="0"/>
              <a:t>SQL Bulk Copy</a:t>
            </a:r>
          </a:p>
          <a:p>
            <a:r>
              <a:rPr lang="en-US" dirty="0"/>
              <a:t>Write the data back to simple storage and use bulk insert option from stored procedure.</a:t>
            </a:r>
          </a:p>
        </p:txBody>
      </p:sp>
      <p:grpSp>
        <p:nvGrpSpPr>
          <p:cNvPr id="9" name="Group 8">
            <a:extLst>
              <a:ext uri="{FF2B5EF4-FFF2-40B4-BE49-F238E27FC236}">
                <a16:creationId xmlns:a16="http://schemas.microsoft.com/office/drawing/2014/main" id="{E5CB5B71-9E45-49BE-8109-FE1F97B5E3C5}"/>
              </a:ext>
            </a:extLst>
          </p:cNvPr>
          <p:cNvGrpSpPr/>
          <p:nvPr/>
        </p:nvGrpSpPr>
        <p:grpSpPr>
          <a:xfrm>
            <a:off x="857249" y="2828146"/>
            <a:ext cx="2477058" cy="2507080"/>
            <a:chOff x="3638549" y="3571096"/>
            <a:chExt cx="2477058" cy="2507080"/>
          </a:xfrm>
        </p:grpSpPr>
        <p:pic>
          <p:nvPicPr>
            <p:cNvPr id="10" name="Picture 9">
              <a:extLst>
                <a:ext uri="{FF2B5EF4-FFF2-40B4-BE49-F238E27FC236}">
                  <a16:creationId xmlns:a16="http://schemas.microsoft.com/office/drawing/2014/main" id="{B7287C71-C0D9-410F-8FC8-5B2913A23700}"/>
                </a:ext>
              </a:extLst>
            </p:cNvPr>
            <p:cNvPicPr>
              <a:picLocks noChangeAspect="1"/>
            </p:cNvPicPr>
            <p:nvPr/>
          </p:nvPicPr>
          <p:blipFill>
            <a:blip r:embed="rId3"/>
            <a:stretch>
              <a:fillRect/>
            </a:stretch>
          </p:blipFill>
          <p:spPr>
            <a:xfrm>
              <a:off x="3789589" y="3888217"/>
              <a:ext cx="1946506" cy="894534"/>
            </a:xfrm>
            <a:prstGeom prst="rect">
              <a:avLst/>
            </a:prstGeom>
          </p:spPr>
        </p:pic>
        <p:sp>
          <p:nvSpPr>
            <p:cNvPr id="11" name="TextBox 10">
              <a:extLst>
                <a:ext uri="{FF2B5EF4-FFF2-40B4-BE49-F238E27FC236}">
                  <a16:creationId xmlns:a16="http://schemas.microsoft.com/office/drawing/2014/main" id="{1CDCFB49-CCE8-45E0-99F8-80679086E145}"/>
                </a:ext>
              </a:extLst>
            </p:cNvPr>
            <p:cNvSpPr txBox="1"/>
            <p:nvPr/>
          </p:nvSpPr>
          <p:spPr>
            <a:xfrm>
              <a:off x="4268841" y="3571096"/>
              <a:ext cx="1376814" cy="369332"/>
            </a:xfrm>
            <a:prstGeom prst="rect">
              <a:avLst/>
            </a:prstGeom>
            <a:noFill/>
          </p:spPr>
          <p:txBody>
            <a:bodyPr wrap="square" rtlCol="0">
              <a:spAutoFit/>
            </a:bodyPr>
            <a:lstStyle/>
            <a:p>
              <a:r>
                <a:rPr lang="en-US" u="sng" dirty="0">
                  <a:solidFill>
                    <a:schemeClr val="tx1"/>
                  </a:solidFill>
                  <a:latin typeface="Raleway"/>
                  <a:cs typeface="Raleway"/>
                </a:rPr>
                <a:t>Databases</a:t>
              </a:r>
            </a:p>
          </p:txBody>
        </p:sp>
        <p:grpSp>
          <p:nvGrpSpPr>
            <p:cNvPr id="13" name="Group 12">
              <a:extLst>
                <a:ext uri="{FF2B5EF4-FFF2-40B4-BE49-F238E27FC236}">
                  <a16:creationId xmlns:a16="http://schemas.microsoft.com/office/drawing/2014/main" id="{8F676E55-124D-485B-8547-D7D6DED3B635}"/>
                </a:ext>
              </a:extLst>
            </p:cNvPr>
            <p:cNvGrpSpPr/>
            <p:nvPr/>
          </p:nvGrpSpPr>
          <p:grpSpPr>
            <a:xfrm>
              <a:off x="3638549" y="4864421"/>
              <a:ext cx="899267" cy="1213755"/>
              <a:chOff x="3638549" y="4864421"/>
              <a:chExt cx="899267" cy="1213755"/>
            </a:xfrm>
          </p:grpSpPr>
          <p:pic>
            <p:nvPicPr>
              <p:cNvPr id="17" name="Picture 16">
                <a:extLst>
                  <a:ext uri="{FF2B5EF4-FFF2-40B4-BE49-F238E27FC236}">
                    <a16:creationId xmlns:a16="http://schemas.microsoft.com/office/drawing/2014/main" id="{34DA16DA-9402-45ED-93CE-331273659E22}"/>
                  </a:ext>
                </a:extLst>
              </p:cNvPr>
              <p:cNvPicPr>
                <a:picLocks noChangeAspect="1"/>
              </p:cNvPicPr>
              <p:nvPr/>
            </p:nvPicPr>
            <p:blipFill>
              <a:blip r:embed="rId4"/>
              <a:stretch>
                <a:fillRect/>
              </a:stretch>
            </p:blipFill>
            <p:spPr>
              <a:xfrm>
                <a:off x="3662250" y="4864421"/>
                <a:ext cx="850165" cy="936756"/>
              </a:xfrm>
              <a:prstGeom prst="rect">
                <a:avLst/>
              </a:prstGeom>
            </p:spPr>
          </p:pic>
          <p:sp>
            <p:nvSpPr>
              <p:cNvPr id="18" name="TextBox 17">
                <a:extLst>
                  <a:ext uri="{FF2B5EF4-FFF2-40B4-BE49-F238E27FC236}">
                    <a16:creationId xmlns:a16="http://schemas.microsoft.com/office/drawing/2014/main" id="{A8CFDEEF-F730-4A8F-8E75-BCC3B0B7A9DD}"/>
                  </a:ext>
                </a:extLst>
              </p:cNvPr>
              <p:cNvSpPr txBox="1"/>
              <p:nvPr/>
            </p:nvSpPr>
            <p:spPr>
              <a:xfrm>
                <a:off x="3638549" y="5801177"/>
                <a:ext cx="899267" cy="276999"/>
              </a:xfrm>
              <a:prstGeom prst="rect">
                <a:avLst/>
              </a:prstGeom>
              <a:noFill/>
            </p:spPr>
            <p:txBody>
              <a:bodyPr wrap="square" rtlCol="0">
                <a:spAutoFit/>
              </a:bodyPr>
              <a:lstStyle/>
              <a:p>
                <a:pPr algn="ctr"/>
                <a:r>
                  <a:rPr lang="en-US" sz="1200" dirty="0">
                    <a:solidFill>
                      <a:schemeClr val="tx1"/>
                    </a:solidFill>
                    <a:latin typeface="Raleway"/>
                    <a:cs typeface="Raleway"/>
                  </a:rPr>
                  <a:t>Redshift</a:t>
                </a:r>
              </a:p>
            </p:txBody>
          </p:sp>
        </p:grpSp>
        <p:grpSp>
          <p:nvGrpSpPr>
            <p:cNvPr id="14" name="Group 13">
              <a:extLst>
                <a:ext uri="{FF2B5EF4-FFF2-40B4-BE49-F238E27FC236}">
                  <a16:creationId xmlns:a16="http://schemas.microsoft.com/office/drawing/2014/main" id="{9850B390-D3B5-46CE-B160-4115F69A584D}"/>
                </a:ext>
              </a:extLst>
            </p:cNvPr>
            <p:cNvGrpSpPr/>
            <p:nvPr/>
          </p:nvGrpSpPr>
          <p:grpSpPr>
            <a:xfrm>
              <a:off x="4627228" y="4674760"/>
              <a:ext cx="1488379" cy="1387141"/>
              <a:chOff x="4627228" y="4674760"/>
              <a:chExt cx="1488379" cy="1387141"/>
            </a:xfrm>
          </p:grpSpPr>
          <p:pic>
            <p:nvPicPr>
              <p:cNvPr id="15" name="Picture 14">
                <a:extLst>
                  <a:ext uri="{FF2B5EF4-FFF2-40B4-BE49-F238E27FC236}">
                    <a16:creationId xmlns:a16="http://schemas.microsoft.com/office/drawing/2014/main" id="{21519701-B0AD-4520-963F-3E776B1805B8}"/>
                  </a:ext>
                </a:extLst>
              </p:cNvPr>
              <p:cNvPicPr>
                <a:picLocks noChangeAspect="1"/>
              </p:cNvPicPr>
              <p:nvPr/>
            </p:nvPicPr>
            <p:blipFill>
              <a:blip r:embed="rId5"/>
              <a:stretch>
                <a:fillRect/>
              </a:stretch>
            </p:blipFill>
            <p:spPr>
              <a:xfrm>
                <a:off x="4812564" y="4674760"/>
                <a:ext cx="1088059" cy="1088059"/>
              </a:xfrm>
              <a:prstGeom prst="rect">
                <a:avLst/>
              </a:prstGeom>
            </p:spPr>
          </p:pic>
          <p:sp>
            <p:nvSpPr>
              <p:cNvPr id="16" name="TextBox 15">
                <a:extLst>
                  <a:ext uri="{FF2B5EF4-FFF2-40B4-BE49-F238E27FC236}">
                    <a16:creationId xmlns:a16="http://schemas.microsoft.com/office/drawing/2014/main" id="{C1DAFD3E-A3E4-4332-8B94-F1B0C89935BA}"/>
                  </a:ext>
                </a:extLst>
              </p:cNvPr>
              <p:cNvSpPr txBox="1"/>
              <p:nvPr/>
            </p:nvSpPr>
            <p:spPr>
              <a:xfrm>
                <a:off x="4627228" y="5784902"/>
                <a:ext cx="1488379" cy="276999"/>
              </a:xfrm>
              <a:prstGeom prst="rect">
                <a:avLst/>
              </a:prstGeom>
              <a:noFill/>
            </p:spPr>
            <p:txBody>
              <a:bodyPr wrap="square" rtlCol="0">
                <a:spAutoFit/>
              </a:bodyPr>
              <a:lstStyle/>
              <a:p>
                <a:pPr algn="ctr"/>
                <a:r>
                  <a:rPr lang="en-US" sz="1200" dirty="0">
                    <a:solidFill>
                      <a:schemeClr val="tx1"/>
                    </a:solidFill>
                    <a:latin typeface="Raleway"/>
                    <a:cs typeface="Raleway"/>
                  </a:rPr>
                  <a:t>Azure SQL DW</a:t>
                </a:r>
              </a:p>
            </p:txBody>
          </p:sp>
        </p:grpSp>
      </p:grpSp>
    </p:spTree>
    <p:extLst>
      <p:ext uri="{BB962C8B-B14F-4D97-AF65-F5344CB8AC3E}">
        <p14:creationId xmlns:p14="http://schemas.microsoft.com/office/powerpoint/2010/main" val="205592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F1ABC-A6AB-4A4C-853E-FE44C61F6983}"/>
              </a:ext>
            </a:extLst>
          </p:cNvPr>
          <p:cNvSpPr>
            <a:spLocks noGrp="1"/>
          </p:cNvSpPr>
          <p:nvPr>
            <p:ph type="title"/>
          </p:nvPr>
        </p:nvSpPr>
        <p:spPr/>
        <p:txBody>
          <a:bodyPr/>
          <a:lstStyle/>
          <a:p>
            <a:r>
              <a:rPr lang="en-US" dirty="0"/>
              <a:t>Databricks delta</a:t>
            </a:r>
          </a:p>
        </p:txBody>
      </p:sp>
      <p:sp>
        <p:nvSpPr>
          <p:cNvPr id="3" name="Text Placeholder 2">
            <a:extLst>
              <a:ext uri="{FF2B5EF4-FFF2-40B4-BE49-F238E27FC236}">
                <a16:creationId xmlns:a16="http://schemas.microsoft.com/office/drawing/2014/main" id="{4639FC61-21F1-4951-AAFA-5DB1AAEF7359}"/>
              </a:ext>
            </a:extLst>
          </p:cNvPr>
          <p:cNvSpPr>
            <a:spLocks noGrp="1"/>
          </p:cNvSpPr>
          <p:nvPr>
            <p:ph type="body" sz="quarter" idx="10"/>
          </p:nvPr>
        </p:nvSpPr>
        <p:spPr>
          <a:xfrm>
            <a:off x="232527" y="2181394"/>
            <a:ext cx="11730088" cy="967157"/>
          </a:xfrm>
        </p:spPr>
        <p:txBody>
          <a:bodyPr/>
          <a:lstStyle/>
          <a:p>
            <a:r>
              <a:rPr lang="en-US" dirty="0"/>
              <a:t>Unified data management system that brings reliability and performance (10-100x faster than Spark on Parquet) to cloud data lakes.</a:t>
            </a:r>
          </a:p>
        </p:txBody>
      </p:sp>
      <p:pic>
        <p:nvPicPr>
          <p:cNvPr id="5" name="Picture 4">
            <a:extLst>
              <a:ext uri="{FF2B5EF4-FFF2-40B4-BE49-F238E27FC236}">
                <a16:creationId xmlns:a16="http://schemas.microsoft.com/office/drawing/2014/main" id="{0FFF60ED-8291-471D-82BF-15E16DA85C8B}"/>
              </a:ext>
            </a:extLst>
          </p:cNvPr>
          <p:cNvPicPr>
            <a:picLocks noChangeAspect="1"/>
          </p:cNvPicPr>
          <p:nvPr/>
        </p:nvPicPr>
        <p:blipFill>
          <a:blip r:embed="rId3"/>
          <a:stretch>
            <a:fillRect/>
          </a:stretch>
        </p:blipFill>
        <p:spPr>
          <a:xfrm>
            <a:off x="787341" y="3148551"/>
            <a:ext cx="6366235" cy="3310211"/>
          </a:xfrm>
          <a:prstGeom prst="rect">
            <a:avLst/>
          </a:prstGeom>
        </p:spPr>
      </p:pic>
      <p:sp>
        <p:nvSpPr>
          <p:cNvPr id="6" name="Rectangle: Rounded Corners 5">
            <a:extLst>
              <a:ext uri="{FF2B5EF4-FFF2-40B4-BE49-F238E27FC236}">
                <a16:creationId xmlns:a16="http://schemas.microsoft.com/office/drawing/2014/main" id="{75B180AB-8613-4380-81BF-3D6D23AD16CD}"/>
              </a:ext>
            </a:extLst>
          </p:cNvPr>
          <p:cNvSpPr/>
          <p:nvPr/>
        </p:nvSpPr>
        <p:spPr>
          <a:xfrm>
            <a:off x="7616858" y="3223967"/>
            <a:ext cx="3855563" cy="593888"/>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ACID Transactions</a:t>
            </a:r>
          </a:p>
        </p:txBody>
      </p:sp>
      <p:sp>
        <p:nvSpPr>
          <p:cNvPr id="7" name="Rectangle: Rounded Corners 6">
            <a:extLst>
              <a:ext uri="{FF2B5EF4-FFF2-40B4-BE49-F238E27FC236}">
                <a16:creationId xmlns:a16="http://schemas.microsoft.com/office/drawing/2014/main" id="{5A60E845-ADC3-4623-AEC5-25CB5BA5E351}"/>
              </a:ext>
            </a:extLst>
          </p:cNvPr>
          <p:cNvSpPr/>
          <p:nvPr/>
        </p:nvSpPr>
        <p:spPr>
          <a:xfrm>
            <a:off x="7616857" y="3970255"/>
            <a:ext cx="3855563" cy="593888"/>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DELETES/UPDATES/UPSERTS</a:t>
            </a:r>
          </a:p>
        </p:txBody>
      </p:sp>
      <p:sp>
        <p:nvSpPr>
          <p:cNvPr id="8" name="Rectangle: Rounded Corners 7">
            <a:extLst>
              <a:ext uri="{FF2B5EF4-FFF2-40B4-BE49-F238E27FC236}">
                <a16:creationId xmlns:a16="http://schemas.microsoft.com/office/drawing/2014/main" id="{D89CB288-8A38-44B5-BC5D-60F533AFBFD5}"/>
              </a:ext>
            </a:extLst>
          </p:cNvPr>
          <p:cNvSpPr/>
          <p:nvPr/>
        </p:nvSpPr>
        <p:spPr>
          <a:xfrm>
            <a:off x="7616856" y="4716543"/>
            <a:ext cx="3855563" cy="593888"/>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Automatic File Management</a:t>
            </a:r>
          </a:p>
        </p:txBody>
      </p:sp>
      <p:sp>
        <p:nvSpPr>
          <p:cNvPr id="9" name="Rectangle: Rounded Corners 8">
            <a:extLst>
              <a:ext uri="{FF2B5EF4-FFF2-40B4-BE49-F238E27FC236}">
                <a16:creationId xmlns:a16="http://schemas.microsoft.com/office/drawing/2014/main" id="{4ACF8A24-DAD4-432F-94B3-4A6CB996A3C8}"/>
              </a:ext>
            </a:extLst>
          </p:cNvPr>
          <p:cNvSpPr/>
          <p:nvPr/>
        </p:nvSpPr>
        <p:spPr>
          <a:xfrm>
            <a:off x="7616856" y="5462831"/>
            <a:ext cx="3855563" cy="593888"/>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Statistics and Data Skipping</a:t>
            </a:r>
          </a:p>
        </p:txBody>
      </p:sp>
    </p:spTree>
    <p:extLst>
      <p:ext uri="{BB962C8B-B14F-4D97-AF65-F5344CB8AC3E}">
        <p14:creationId xmlns:p14="http://schemas.microsoft.com/office/powerpoint/2010/main" val="3093236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72AD-3789-4A29-A9F5-C30BE8C4ABA2}"/>
              </a:ext>
            </a:extLst>
          </p:cNvPr>
          <p:cNvSpPr>
            <a:spLocks noGrp="1"/>
          </p:cNvSpPr>
          <p:nvPr>
            <p:ph type="title"/>
          </p:nvPr>
        </p:nvSpPr>
        <p:spPr/>
        <p:txBody>
          <a:bodyPr/>
          <a:lstStyle/>
          <a:p>
            <a:r>
              <a:rPr lang="en-US" dirty="0"/>
              <a:t>Handling Job failures</a:t>
            </a:r>
          </a:p>
        </p:txBody>
      </p:sp>
      <p:sp>
        <p:nvSpPr>
          <p:cNvPr id="8" name="Text Placeholder 2">
            <a:extLst>
              <a:ext uri="{FF2B5EF4-FFF2-40B4-BE49-F238E27FC236}">
                <a16:creationId xmlns:a16="http://schemas.microsoft.com/office/drawing/2014/main" id="{E568B744-4D9F-4832-A180-CD227609FB19}"/>
              </a:ext>
            </a:extLst>
          </p:cNvPr>
          <p:cNvSpPr>
            <a:spLocks noGrp="1"/>
          </p:cNvSpPr>
          <p:nvPr>
            <p:ph type="body" sz="quarter" idx="10"/>
          </p:nvPr>
        </p:nvSpPr>
        <p:spPr>
          <a:xfrm>
            <a:off x="284922" y="2365477"/>
            <a:ext cx="11627678" cy="2720874"/>
          </a:xfrm>
        </p:spPr>
        <p:txBody>
          <a:bodyPr/>
          <a:lstStyle/>
          <a:p>
            <a:r>
              <a:rPr lang="en-US" sz="2800" dirty="0">
                <a:solidFill>
                  <a:schemeClr val="tx1"/>
                </a:solidFill>
              </a:rPr>
              <a:t>Leveraging a left anti-join of new data on data already in a database.</a:t>
            </a:r>
          </a:p>
          <a:p>
            <a:r>
              <a:rPr lang="en-US" sz="2800" dirty="0">
                <a:solidFill>
                  <a:schemeClr val="tx1"/>
                </a:solidFill>
              </a:rPr>
              <a:t>Truncate the target data and reload all of the data.</a:t>
            </a:r>
          </a:p>
          <a:p>
            <a:r>
              <a:rPr lang="en-US" sz="2800" dirty="0">
                <a:solidFill>
                  <a:schemeClr val="tx1"/>
                </a:solidFill>
              </a:rPr>
              <a:t>Take an all-or-nothing approach for data load failures.</a:t>
            </a:r>
          </a:p>
          <a:p>
            <a:r>
              <a:rPr lang="en-US" sz="2800" dirty="0">
                <a:solidFill>
                  <a:schemeClr val="tx1"/>
                </a:solidFill>
              </a:rPr>
              <a:t>Evaluate primary keys to perform an insert or </a:t>
            </a:r>
            <a:r>
              <a:rPr lang="en-US" sz="2800" dirty="0" err="1">
                <a:solidFill>
                  <a:schemeClr val="tx1"/>
                </a:solidFill>
              </a:rPr>
              <a:t>upsert</a:t>
            </a:r>
            <a:r>
              <a:rPr lang="en-US" sz="2800" dirty="0">
                <a:solidFill>
                  <a:schemeClr val="tx1"/>
                </a:solidFill>
              </a:rPr>
              <a:t> on the target data.</a:t>
            </a:r>
          </a:p>
          <a:p>
            <a:pPr marL="0" indent="0">
              <a:buNone/>
            </a:pPr>
            <a:endParaRPr lang="en-US" sz="2800" dirty="0">
              <a:solidFill>
                <a:schemeClr val="tx1"/>
              </a:solidFill>
            </a:endParaRPr>
          </a:p>
          <a:p>
            <a:endParaRPr lang="en-US" sz="2800" dirty="0">
              <a:solidFill>
                <a:schemeClr val="tx1"/>
              </a:solidFill>
            </a:endParaRPr>
          </a:p>
        </p:txBody>
      </p:sp>
      <p:grpSp>
        <p:nvGrpSpPr>
          <p:cNvPr id="5" name="Group 4">
            <a:extLst>
              <a:ext uri="{FF2B5EF4-FFF2-40B4-BE49-F238E27FC236}">
                <a16:creationId xmlns:a16="http://schemas.microsoft.com/office/drawing/2014/main" id="{A15F3053-8C25-419B-94DB-EB8E223B8713}"/>
              </a:ext>
            </a:extLst>
          </p:cNvPr>
          <p:cNvGrpSpPr/>
          <p:nvPr/>
        </p:nvGrpSpPr>
        <p:grpSpPr>
          <a:xfrm>
            <a:off x="4488585" y="5175250"/>
            <a:ext cx="2530240" cy="1624902"/>
            <a:chOff x="4488585" y="5175250"/>
            <a:chExt cx="2530240" cy="1624902"/>
          </a:xfrm>
        </p:grpSpPr>
        <p:pic>
          <p:nvPicPr>
            <p:cNvPr id="3" name="Picture 2">
              <a:extLst>
                <a:ext uri="{FF2B5EF4-FFF2-40B4-BE49-F238E27FC236}">
                  <a16:creationId xmlns:a16="http://schemas.microsoft.com/office/drawing/2014/main" id="{19E90A6C-522B-43C6-9C87-28478ED98995}"/>
                </a:ext>
              </a:extLst>
            </p:cNvPr>
            <p:cNvPicPr>
              <a:picLocks noChangeAspect="1"/>
            </p:cNvPicPr>
            <p:nvPr/>
          </p:nvPicPr>
          <p:blipFill>
            <a:blip r:embed="rId3"/>
            <a:stretch>
              <a:fillRect/>
            </a:stretch>
          </p:blipFill>
          <p:spPr>
            <a:xfrm>
              <a:off x="4488585" y="5488482"/>
              <a:ext cx="2530240" cy="1311670"/>
            </a:xfrm>
            <a:prstGeom prst="rect">
              <a:avLst/>
            </a:prstGeom>
          </p:spPr>
        </p:pic>
        <p:sp>
          <p:nvSpPr>
            <p:cNvPr id="4" name="TextBox 3">
              <a:extLst>
                <a:ext uri="{FF2B5EF4-FFF2-40B4-BE49-F238E27FC236}">
                  <a16:creationId xmlns:a16="http://schemas.microsoft.com/office/drawing/2014/main" id="{EC6B39A2-DC9D-4550-BFB4-3DD035796F80}"/>
                </a:ext>
              </a:extLst>
            </p:cNvPr>
            <p:cNvSpPr txBox="1"/>
            <p:nvPr/>
          </p:nvSpPr>
          <p:spPr>
            <a:xfrm>
              <a:off x="4963130" y="5175250"/>
              <a:ext cx="1581150" cy="369332"/>
            </a:xfrm>
            <a:prstGeom prst="rect">
              <a:avLst/>
            </a:prstGeom>
            <a:noFill/>
          </p:spPr>
          <p:txBody>
            <a:bodyPr wrap="square" rtlCol="0">
              <a:spAutoFit/>
            </a:bodyPr>
            <a:lstStyle/>
            <a:p>
              <a:r>
                <a:rPr lang="en-US" dirty="0">
                  <a:solidFill>
                    <a:schemeClr val="tx1"/>
                  </a:solidFill>
                  <a:latin typeface="Raleway"/>
                  <a:cs typeface="Raleway"/>
                </a:rPr>
                <a:t>Left Anti-join</a:t>
              </a:r>
            </a:p>
          </p:txBody>
        </p:sp>
      </p:grpSp>
    </p:spTree>
    <p:extLst>
      <p:ext uri="{BB962C8B-B14F-4D97-AF65-F5344CB8AC3E}">
        <p14:creationId xmlns:p14="http://schemas.microsoft.com/office/powerpoint/2010/main" val="402952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B2A9-1B64-40CE-A298-A523F3F232B2}"/>
              </a:ext>
            </a:extLst>
          </p:cNvPr>
          <p:cNvSpPr>
            <a:spLocks noGrp="1"/>
          </p:cNvSpPr>
          <p:nvPr>
            <p:ph type="title"/>
          </p:nvPr>
        </p:nvSpPr>
        <p:spPr/>
        <p:txBody>
          <a:bodyPr/>
          <a:lstStyle/>
          <a:p>
            <a:r>
              <a:rPr lang="en-US" dirty="0"/>
              <a:t>Productionalizing workflows</a:t>
            </a:r>
          </a:p>
        </p:txBody>
      </p:sp>
      <p:grpSp>
        <p:nvGrpSpPr>
          <p:cNvPr id="7" name="Group 6">
            <a:extLst>
              <a:ext uri="{FF2B5EF4-FFF2-40B4-BE49-F238E27FC236}">
                <a16:creationId xmlns:a16="http://schemas.microsoft.com/office/drawing/2014/main" id="{8B1469DE-CC66-4539-B7EE-313A867D52F3}"/>
              </a:ext>
            </a:extLst>
          </p:cNvPr>
          <p:cNvGrpSpPr/>
          <p:nvPr/>
        </p:nvGrpSpPr>
        <p:grpSpPr>
          <a:xfrm>
            <a:off x="409169" y="4548722"/>
            <a:ext cx="5274067" cy="1902848"/>
            <a:chOff x="1152939" y="2178133"/>
            <a:chExt cx="6381621" cy="2302446"/>
          </a:xfrm>
        </p:grpSpPr>
        <p:pic>
          <p:nvPicPr>
            <p:cNvPr id="8" name="Picture 7">
              <a:extLst>
                <a:ext uri="{FF2B5EF4-FFF2-40B4-BE49-F238E27FC236}">
                  <a16:creationId xmlns:a16="http://schemas.microsoft.com/office/drawing/2014/main" id="{54F807E3-FB51-4B54-904F-F24C9D462073}"/>
                </a:ext>
              </a:extLst>
            </p:cNvPr>
            <p:cNvPicPr>
              <a:picLocks noChangeAspect="1"/>
            </p:cNvPicPr>
            <p:nvPr/>
          </p:nvPicPr>
          <p:blipFill>
            <a:blip r:embed="rId2"/>
            <a:stretch>
              <a:fillRect/>
            </a:stretch>
          </p:blipFill>
          <p:spPr>
            <a:xfrm>
              <a:off x="1152939" y="2630557"/>
              <a:ext cx="6381621" cy="1850022"/>
            </a:xfrm>
            <a:prstGeom prst="rect">
              <a:avLst/>
            </a:prstGeom>
          </p:spPr>
        </p:pic>
        <p:sp>
          <p:nvSpPr>
            <p:cNvPr id="9" name="TextBox 8">
              <a:extLst>
                <a:ext uri="{FF2B5EF4-FFF2-40B4-BE49-F238E27FC236}">
                  <a16:creationId xmlns:a16="http://schemas.microsoft.com/office/drawing/2014/main" id="{ECE70C57-9CC0-4333-A13E-F9420A501894}"/>
                </a:ext>
              </a:extLst>
            </p:cNvPr>
            <p:cNvSpPr txBox="1"/>
            <p:nvPr/>
          </p:nvSpPr>
          <p:spPr>
            <a:xfrm>
              <a:off x="1152939" y="2178133"/>
              <a:ext cx="2179983" cy="369332"/>
            </a:xfrm>
            <a:prstGeom prst="rect">
              <a:avLst/>
            </a:prstGeom>
            <a:noFill/>
          </p:spPr>
          <p:txBody>
            <a:bodyPr wrap="square" rtlCol="0">
              <a:spAutoFit/>
            </a:bodyPr>
            <a:lstStyle/>
            <a:p>
              <a:r>
                <a:rPr lang="en-US" u="sng" dirty="0">
                  <a:solidFill>
                    <a:schemeClr val="tx1"/>
                  </a:solidFill>
                  <a:latin typeface="Raleway"/>
                  <a:cs typeface="Raleway"/>
                </a:rPr>
                <a:t>Apache Airflow</a:t>
              </a:r>
            </a:p>
          </p:txBody>
        </p:sp>
      </p:grpSp>
      <p:grpSp>
        <p:nvGrpSpPr>
          <p:cNvPr id="10" name="Group 9">
            <a:extLst>
              <a:ext uri="{FF2B5EF4-FFF2-40B4-BE49-F238E27FC236}">
                <a16:creationId xmlns:a16="http://schemas.microsoft.com/office/drawing/2014/main" id="{0AEB432A-CE52-489D-B4EE-97B41EA1C419}"/>
              </a:ext>
            </a:extLst>
          </p:cNvPr>
          <p:cNvGrpSpPr/>
          <p:nvPr/>
        </p:nvGrpSpPr>
        <p:grpSpPr>
          <a:xfrm>
            <a:off x="5956049" y="4548722"/>
            <a:ext cx="6091249" cy="1255180"/>
            <a:chOff x="791380" y="4744277"/>
            <a:chExt cx="10791020" cy="1837709"/>
          </a:xfrm>
        </p:grpSpPr>
        <p:pic>
          <p:nvPicPr>
            <p:cNvPr id="11" name="Picture 10">
              <a:extLst>
                <a:ext uri="{FF2B5EF4-FFF2-40B4-BE49-F238E27FC236}">
                  <a16:creationId xmlns:a16="http://schemas.microsoft.com/office/drawing/2014/main" id="{DA63F5A6-8FB1-411D-8596-4482B2BB2514}"/>
                </a:ext>
              </a:extLst>
            </p:cNvPr>
            <p:cNvPicPr>
              <a:picLocks noChangeAspect="1"/>
            </p:cNvPicPr>
            <p:nvPr/>
          </p:nvPicPr>
          <p:blipFill>
            <a:blip r:embed="rId3"/>
            <a:stretch>
              <a:fillRect/>
            </a:stretch>
          </p:blipFill>
          <p:spPr>
            <a:xfrm>
              <a:off x="791380" y="5265521"/>
              <a:ext cx="10791020" cy="1316465"/>
            </a:xfrm>
            <a:prstGeom prst="rect">
              <a:avLst/>
            </a:prstGeom>
          </p:spPr>
        </p:pic>
        <p:sp>
          <p:nvSpPr>
            <p:cNvPr id="12" name="TextBox 11">
              <a:extLst>
                <a:ext uri="{FF2B5EF4-FFF2-40B4-BE49-F238E27FC236}">
                  <a16:creationId xmlns:a16="http://schemas.microsoft.com/office/drawing/2014/main" id="{CE56B34C-8A43-490E-B878-231810789A30}"/>
                </a:ext>
              </a:extLst>
            </p:cNvPr>
            <p:cNvSpPr txBox="1"/>
            <p:nvPr/>
          </p:nvSpPr>
          <p:spPr>
            <a:xfrm>
              <a:off x="806369" y="4744277"/>
              <a:ext cx="4525481" cy="369333"/>
            </a:xfrm>
            <a:prstGeom prst="rect">
              <a:avLst/>
            </a:prstGeom>
            <a:noFill/>
          </p:spPr>
          <p:txBody>
            <a:bodyPr wrap="square" rtlCol="0">
              <a:spAutoFit/>
            </a:bodyPr>
            <a:lstStyle/>
            <a:p>
              <a:r>
                <a:rPr lang="en-US" u="sng" dirty="0">
                  <a:solidFill>
                    <a:schemeClr val="tx1"/>
                  </a:solidFill>
                  <a:latin typeface="Raleway"/>
                  <a:cs typeface="Raleway"/>
                </a:rPr>
                <a:t>Azure Data Factory</a:t>
              </a:r>
            </a:p>
          </p:txBody>
        </p:sp>
      </p:grpSp>
      <p:grpSp>
        <p:nvGrpSpPr>
          <p:cNvPr id="4" name="Group 3">
            <a:extLst>
              <a:ext uri="{FF2B5EF4-FFF2-40B4-BE49-F238E27FC236}">
                <a16:creationId xmlns:a16="http://schemas.microsoft.com/office/drawing/2014/main" id="{280B2CAD-53ED-42CF-B18A-5A8C01395A30}"/>
              </a:ext>
            </a:extLst>
          </p:cNvPr>
          <p:cNvGrpSpPr/>
          <p:nvPr/>
        </p:nvGrpSpPr>
        <p:grpSpPr>
          <a:xfrm>
            <a:off x="6383783" y="2107274"/>
            <a:ext cx="5001453" cy="1623951"/>
            <a:chOff x="6383783" y="2107274"/>
            <a:chExt cx="5001453" cy="1623951"/>
          </a:xfrm>
        </p:grpSpPr>
        <p:pic>
          <p:nvPicPr>
            <p:cNvPr id="6" name="Picture 5">
              <a:extLst>
                <a:ext uri="{FF2B5EF4-FFF2-40B4-BE49-F238E27FC236}">
                  <a16:creationId xmlns:a16="http://schemas.microsoft.com/office/drawing/2014/main" id="{3F898C13-495C-4EC4-B724-52239411A247}"/>
                </a:ext>
              </a:extLst>
            </p:cNvPr>
            <p:cNvPicPr>
              <a:picLocks noChangeAspect="1"/>
            </p:cNvPicPr>
            <p:nvPr/>
          </p:nvPicPr>
          <p:blipFill>
            <a:blip r:embed="rId4"/>
            <a:stretch>
              <a:fillRect/>
            </a:stretch>
          </p:blipFill>
          <p:spPr>
            <a:xfrm>
              <a:off x="6383783" y="2540134"/>
              <a:ext cx="5001453" cy="1191091"/>
            </a:xfrm>
            <a:prstGeom prst="rect">
              <a:avLst/>
            </a:prstGeom>
            <a:ln>
              <a:solidFill>
                <a:schemeClr val="tx1"/>
              </a:solidFill>
            </a:ln>
          </p:spPr>
        </p:pic>
        <p:sp>
          <p:nvSpPr>
            <p:cNvPr id="13" name="TextBox 12">
              <a:extLst>
                <a:ext uri="{FF2B5EF4-FFF2-40B4-BE49-F238E27FC236}">
                  <a16:creationId xmlns:a16="http://schemas.microsoft.com/office/drawing/2014/main" id="{3B2B7807-66CC-4504-8ACD-779669231C53}"/>
                </a:ext>
              </a:extLst>
            </p:cNvPr>
            <p:cNvSpPr txBox="1"/>
            <p:nvPr/>
          </p:nvSpPr>
          <p:spPr>
            <a:xfrm>
              <a:off x="6477314" y="2107274"/>
              <a:ext cx="641036" cy="369332"/>
            </a:xfrm>
            <a:prstGeom prst="rect">
              <a:avLst/>
            </a:prstGeom>
            <a:noFill/>
          </p:spPr>
          <p:txBody>
            <a:bodyPr wrap="square" rtlCol="0">
              <a:spAutoFit/>
            </a:bodyPr>
            <a:lstStyle/>
            <a:p>
              <a:r>
                <a:rPr lang="en-US" u="sng" dirty="0">
                  <a:latin typeface="Raleway"/>
                  <a:cs typeface="Raleway"/>
                </a:rPr>
                <a:t>API</a:t>
              </a:r>
              <a:endParaRPr lang="en-US" u="sng" dirty="0">
                <a:solidFill>
                  <a:schemeClr val="tx1"/>
                </a:solidFill>
                <a:latin typeface="Raleway"/>
                <a:cs typeface="Raleway"/>
              </a:endParaRPr>
            </a:p>
          </p:txBody>
        </p:sp>
      </p:grpSp>
      <p:grpSp>
        <p:nvGrpSpPr>
          <p:cNvPr id="15" name="Group 14">
            <a:extLst>
              <a:ext uri="{FF2B5EF4-FFF2-40B4-BE49-F238E27FC236}">
                <a16:creationId xmlns:a16="http://schemas.microsoft.com/office/drawing/2014/main" id="{D85B0902-FE66-4406-BE56-A842EBD0A257}"/>
              </a:ext>
            </a:extLst>
          </p:cNvPr>
          <p:cNvGrpSpPr/>
          <p:nvPr/>
        </p:nvGrpSpPr>
        <p:grpSpPr>
          <a:xfrm>
            <a:off x="806764" y="2107274"/>
            <a:ext cx="4478876" cy="2209094"/>
            <a:chOff x="806764" y="2107274"/>
            <a:chExt cx="4478876" cy="2209094"/>
          </a:xfrm>
        </p:grpSpPr>
        <p:pic>
          <p:nvPicPr>
            <p:cNvPr id="3" name="Picture 2">
              <a:extLst>
                <a:ext uri="{FF2B5EF4-FFF2-40B4-BE49-F238E27FC236}">
                  <a16:creationId xmlns:a16="http://schemas.microsoft.com/office/drawing/2014/main" id="{AF47DAC0-033D-49EE-84B5-6E7FDFB5634C}"/>
                </a:ext>
              </a:extLst>
            </p:cNvPr>
            <p:cNvPicPr>
              <a:picLocks noChangeAspect="1"/>
            </p:cNvPicPr>
            <p:nvPr/>
          </p:nvPicPr>
          <p:blipFill>
            <a:blip r:embed="rId5"/>
            <a:stretch>
              <a:fillRect/>
            </a:stretch>
          </p:blipFill>
          <p:spPr>
            <a:xfrm>
              <a:off x="806764" y="2541631"/>
              <a:ext cx="4478876" cy="1774737"/>
            </a:xfrm>
            <a:prstGeom prst="rect">
              <a:avLst/>
            </a:prstGeom>
            <a:ln>
              <a:solidFill>
                <a:schemeClr val="tx1"/>
              </a:solidFill>
            </a:ln>
          </p:spPr>
        </p:pic>
        <p:sp>
          <p:nvSpPr>
            <p:cNvPr id="14" name="TextBox 13">
              <a:extLst>
                <a:ext uri="{FF2B5EF4-FFF2-40B4-BE49-F238E27FC236}">
                  <a16:creationId xmlns:a16="http://schemas.microsoft.com/office/drawing/2014/main" id="{6F54D7BF-9AAD-4D42-9354-7706CBDF0948}"/>
                </a:ext>
              </a:extLst>
            </p:cNvPr>
            <p:cNvSpPr txBox="1"/>
            <p:nvPr/>
          </p:nvSpPr>
          <p:spPr>
            <a:xfrm>
              <a:off x="895664" y="2107274"/>
              <a:ext cx="2774636" cy="369332"/>
            </a:xfrm>
            <a:prstGeom prst="rect">
              <a:avLst/>
            </a:prstGeom>
            <a:noFill/>
          </p:spPr>
          <p:txBody>
            <a:bodyPr wrap="square" rtlCol="0">
              <a:spAutoFit/>
            </a:bodyPr>
            <a:lstStyle/>
            <a:p>
              <a:r>
                <a:rPr lang="en-US" u="sng" dirty="0">
                  <a:latin typeface="Raleway"/>
                  <a:cs typeface="Raleway"/>
                </a:rPr>
                <a:t>Built-in Chron Scheduler</a:t>
              </a:r>
              <a:endParaRPr lang="en-US" u="sng" dirty="0">
                <a:solidFill>
                  <a:schemeClr val="tx1"/>
                </a:solidFill>
                <a:latin typeface="Raleway"/>
                <a:cs typeface="Raleway"/>
              </a:endParaRPr>
            </a:p>
          </p:txBody>
        </p:sp>
      </p:grpSp>
    </p:spTree>
    <p:extLst>
      <p:ext uri="{BB962C8B-B14F-4D97-AF65-F5344CB8AC3E}">
        <p14:creationId xmlns:p14="http://schemas.microsoft.com/office/powerpoint/2010/main" val="74542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28E39A-CD1C-4272-8579-E20CD1645A1E}"/>
              </a:ext>
            </a:extLst>
          </p:cNvPr>
          <p:cNvSpPr>
            <a:spLocks noGrp="1"/>
          </p:cNvSpPr>
          <p:nvPr>
            <p:ph type="title"/>
          </p:nvPr>
        </p:nvSpPr>
        <p:spPr/>
        <p:txBody>
          <a:bodyPr/>
          <a:lstStyle/>
          <a:p>
            <a:r>
              <a:rPr lang="en-US" dirty="0"/>
              <a:t>Databricks structured streaming</a:t>
            </a:r>
          </a:p>
        </p:txBody>
      </p:sp>
    </p:spTree>
    <p:extLst>
      <p:ext uri="{BB962C8B-B14F-4D97-AF65-F5344CB8AC3E}">
        <p14:creationId xmlns:p14="http://schemas.microsoft.com/office/powerpoint/2010/main" val="1092358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C475-2707-46DD-AAF7-1653C5A7F270}"/>
              </a:ext>
            </a:extLst>
          </p:cNvPr>
          <p:cNvSpPr>
            <a:spLocks noGrp="1"/>
          </p:cNvSpPr>
          <p:nvPr>
            <p:ph type="title"/>
          </p:nvPr>
        </p:nvSpPr>
        <p:spPr/>
        <p:txBody>
          <a:bodyPr/>
          <a:lstStyle/>
          <a:p>
            <a:r>
              <a:rPr lang="en-US" dirty="0"/>
              <a:t>Structured Streaming</a:t>
            </a:r>
          </a:p>
        </p:txBody>
      </p:sp>
      <p:sp>
        <p:nvSpPr>
          <p:cNvPr id="3" name="Text Placeholder 2">
            <a:extLst>
              <a:ext uri="{FF2B5EF4-FFF2-40B4-BE49-F238E27FC236}">
                <a16:creationId xmlns:a16="http://schemas.microsoft.com/office/drawing/2014/main" id="{BB2023E6-08C1-4A43-A979-C1FD39B77CFF}"/>
              </a:ext>
            </a:extLst>
          </p:cNvPr>
          <p:cNvSpPr>
            <a:spLocks noGrp="1"/>
          </p:cNvSpPr>
          <p:nvPr>
            <p:ph type="body" sz="quarter" idx="10"/>
          </p:nvPr>
        </p:nvSpPr>
        <p:spPr>
          <a:xfrm>
            <a:off x="609599" y="2275664"/>
            <a:ext cx="4644888" cy="4225907"/>
          </a:xfrm>
        </p:spPr>
        <p:txBody>
          <a:bodyPr/>
          <a:lstStyle/>
          <a:p>
            <a:r>
              <a:rPr lang="en-US" dirty="0"/>
              <a:t>Offers the same </a:t>
            </a:r>
            <a:r>
              <a:rPr lang="en-US" dirty="0" err="1"/>
              <a:t>DataFrame</a:t>
            </a:r>
            <a:r>
              <a:rPr lang="en-US" dirty="0"/>
              <a:t> API for interacting with your data.</a:t>
            </a:r>
          </a:p>
          <a:p>
            <a:r>
              <a:rPr lang="en-US" dirty="0"/>
              <a:t>Instead of having an event stream, you can stream data from a static file directory.</a:t>
            </a:r>
          </a:p>
        </p:txBody>
      </p:sp>
      <p:pic>
        <p:nvPicPr>
          <p:cNvPr id="4" name="Picture 3">
            <a:extLst>
              <a:ext uri="{FF2B5EF4-FFF2-40B4-BE49-F238E27FC236}">
                <a16:creationId xmlns:a16="http://schemas.microsoft.com/office/drawing/2014/main" id="{B454B498-5431-4F79-9C84-6C7B8E269770}"/>
              </a:ext>
            </a:extLst>
          </p:cNvPr>
          <p:cNvPicPr>
            <a:picLocks noChangeAspect="1"/>
          </p:cNvPicPr>
          <p:nvPr/>
        </p:nvPicPr>
        <p:blipFill>
          <a:blip r:embed="rId3"/>
          <a:stretch>
            <a:fillRect/>
          </a:stretch>
        </p:blipFill>
        <p:spPr>
          <a:xfrm>
            <a:off x="5694324" y="2428832"/>
            <a:ext cx="6067156" cy="3504259"/>
          </a:xfrm>
          <a:prstGeom prst="rect">
            <a:avLst/>
          </a:prstGeom>
        </p:spPr>
      </p:pic>
    </p:spTree>
    <p:extLst>
      <p:ext uri="{BB962C8B-B14F-4D97-AF65-F5344CB8AC3E}">
        <p14:creationId xmlns:p14="http://schemas.microsoft.com/office/powerpoint/2010/main" val="7095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67C97-71B1-42DA-BC08-20916E129F6D}"/>
              </a:ext>
            </a:extLst>
          </p:cNvPr>
          <p:cNvSpPr>
            <a:spLocks noGrp="1"/>
          </p:cNvSpPr>
          <p:nvPr>
            <p:ph type="title"/>
          </p:nvPr>
        </p:nvSpPr>
        <p:spPr/>
        <p:txBody>
          <a:bodyPr/>
          <a:lstStyle/>
          <a:p>
            <a:r>
              <a:rPr lang="en-US" dirty="0"/>
              <a:t>Structured Streaming</a:t>
            </a:r>
          </a:p>
        </p:txBody>
      </p:sp>
      <p:sp>
        <p:nvSpPr>
          <p:cNvPr id="4" name="Rectangle: Rounded Corners 3">
            <a:extLst>
              <a:ext uri="{FF2B5EF4-FFF2-40B4-BE49-F238E27FC236}">
                <a16:creationId xmlns:a16="http://schemas.microsoft.com/office/drawing/2014/main" id="{B7D8D813-5986-46D3-8AF6-05BF2D40CADA}"/>
              </a:ext>
            </a:extLst>
          </p:cNvPr>
          <p:cNvSpPr/>
          <p:nvPr/>
        </p:nvSpPr>
        <p:spPr>
          <a:xfrm>
            <a:off x="669235" y="2199862"/>
            <a:ext cx="1305339" cy="43453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Sources</a:t>
            </a:r>
          </a:p>
        </p:txBody>
      </p:sp>
      <p:sp>
        <p:nvSpPr>
          <p:cNvPr id="6" name="Rectangle: Rounded Corners 5">
            <a:extLst>
              <a:ext uri="{FF2B5EF4-FFF2-40B4-BE49-F238E27FC236}">
                <a16:creationId xmlns:a16="http://schemas.microsoft.com/office/drawing/2014/main" id="{AC693F2A-D424-4142-8CB1-8422A9DBFF6B}"/>
              </a:ext>
            </a:extLst>
          </p:cNvPr>
          <p:cNvSpPr/>
          <p:nvPr/>
        </p:nvSpPr>
        <p:spPr>
          <a:xfrm>
            <a:off x="3055036" y="2199862"/>
            <a:ext cx="4565373" cy="43453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pic>
        <p:nvPicPr>
          <p:cNvPr id="7" name="Picture 6">
            <a:extLst>
              <a:ext uri="{FF2B5EF4-FFF2-40B4-BE49-F238E27FC236}">
                <a16:creationId xmlns:a16="http://schemas.microsoft.com/office/drawing/2014/main" id="{13D8850C-3E7D-42FF-9E5F-39E4F4A9600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155" b="91549" l="3704" r="99259">
                        <a14:foregroundMark x1="37778" y1="31690" x2="37778" y2="31690"/>
                        <a14:foregroundMark x1="40000" y1="45070" x2="40000" y2="45070"/>
                        <a14:foregroundMark x1="37037" y1="56338" x2="37037" y2="56338"/>
                        <a14:foregroundMark x1="36296" y1="71127" x2="36296" y2="71127"/>
                        <a14:foregroundMark x1="48889" y1="47887" x2="48889" y2="47887"/>
                        <a14:foregroundMark x1="50370" y1="35915" x2="50370" y2="35915"/>
                        <a14:foregroundMark x1="66667" y1="43662" x2="66667" y2="43662"/>
                        <a14:foregroundMark x1="5185" y1="86620" x2="5185" y2="86620"/>
                        <a14:foregroundMark x1="5926" y1="82394" x2="45185" y2="83099"/>
                        <a14:foregroundMark x1="45185" y1="83099" x2="83704" y2="81690"/>
                        <a14:foregroundMark x1="83704" y1="81690" x2="45926" y2="95775"/>
                        <a14:foregroundMark x1="45926" y1="95775" x2="9630" y2="90845"/>
                        <a14:foregroundMark x1="9630" y1="90845" x2="5185" y2="85915"/>
                        <a14:foregroundMark x1="4444" y1="84507" x2="99259" y2="88732"/>
                        <a14:foregroundMark x1="99259" y1="88732" x2="80741" y2="91549"/>
                      </a14:backgroundRemoval>
                    </a14:imgEffect>
                  </a14:imgLayer>
                </a14:imgProps>
              </a:ext>
            </a:extLst>
          </a:blip>
          <a:stretch>
            <a:fillRect/>
          </a:stretch>
        </p:blipFill>
        <p:spPr>
          <a:xfrm>
            <a:off x="935866" y="3087649"/>
            <a:ext cx="772076" cy="812110"/>
          </a:xfrm>
          <a:prstGeom prst="rect">
            <a:avLst/>
          </a:prstGeom>
        </p:spPr>
      </p:pic>
      <p:pic>
        <p:nvPicPr>
          <p:cNvPr id="8" name="Picture 7">
            <a:extLst>
              <a:ext uri="{FF2B5EF4-FFF2-40B4-BE49-F238E27FC236}">
                <a16:creationId xmlns:a16="http://schemas.microsoft.com/office/drawing/2014/main" id="{C98485E6-F347-4769-A63B-7C9BBBA95379}"/>
              </a:ext>
            </a:extLst>
          </p:cNvPr>
          <p:cNvPicPr>
            <a:picLocks noChangeAspect="1"/>
          </p:cNvPicPr>
          <p:nvPr/>
        </p:nvPicPr>
        <p:blipFill>
          <a:blip r:embed="rId4"/>
          <a:stretch>
            <a:fillRect/>
          </a:stretch>
        </p:blipFill>
        <p:spPr>
          <a:xfrm>
            <a:off x="750404" y="4178127"/>
            <a:ext cx="1143000" cy="593481"/>
          </a:xfrm>
          <a:prstGeom prst="rect">
            <a:avLst/>
          </a:prstGeom>
        </p:spPr>
      </p:pic>
      <p:pic>
        <p:nvPicPr>
          <p:cNvPr id="9" name="Picture 8">
            <a:extLst>
              <a:ext uri="{FF2B5EF4-FFF2-40B4-BE49-F238E27FC236}">
                <a16:creationId xmlns:a16="http://schemas.microsoft.com/office/drawing/2014/main" id="{64F42C78-3E38-4A84-BD1F-FA7351DA006C}"/>
              </a:ext>
            </a:extLst>
          </p:cNvPr>
          <p:cNvPicPr>
            <a:picLocks noChangeAspect="1"/>
          </p:cNvPicPr>
          <p:nvPr/>
        </p:nvPicPr>
        <p:blipFill>
          <a:blip r:embed="rId5"/>
          <a:stretch>
            <a:fillRect/>
          </a:stretch>
        </p:blipFill>
        <p:spPr>
          <a:xfrm>
            <a:off x="714064" y="5083182"/>
            <a:ext cx="1215679" cy="594907"/>
          </a:xfrm>
          <a:prstGeom prst="rect">
            <a:avLst/>
          </a:prstGeom>
        </p:spPr>
      </p:pic>
      <p:sp>
        <p:nvSpPr>
          <p:cNvPr id="10" name="Rectangle: Rounded Corners 9">
            <a:extLst>
              <a:ext uri="{FF2B5EF4-FFF2-40B4-BE49-F238E27FC236}">
                <a16:creationId xmlns:a16="http://schemas.microsoft.com/office/drawing/2014/main" id="{14557810-233E-4055-A212-546AEDB72E9D}"/>
              </a:ext>
            </a:extLst>
          </p:cNvPr>
          <p:cNvSpPr/>
          <p:nvPr/>
        </p:nvSpPr>
        <p:spPr>
          <a:xfrm>
            <a:off x="8700872" y="2199862"/>
            <a:ext cx="1819851" cy="43453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p:txBody>
      </p:sp>
      <p:pic>
        <p:nvPicPr>
          <p:cNvPr id="12" name="Picture 11">
            <a:extLst>
              <a:ext uri="{FF2B5EF4-FFF2-40B4-BE49-F238E27FC236}">
                <a16:creationId xmlns:a16="http://schemas.microsoft.com/office/drawing/2014/main" id="{9FD178E1-B311-499F-AD03-397B6C4F720B}"/>
              </a:ext>
            </a:extLst>
          </p:cNvPr>
          <p:cNvPicPr>
            <a:picLocks noChangeAspect="1"/>
          </p:cNvPicPr>
          <p:nvPr/>
        </p:nvPicPr>
        <p:blipFill>
          <a:blip r:embed="rId6"/>
          <a:stretch>
            <a:fillRect/>
          </a:stretch>
        </p:blipFill>
        <p:spPr>
          <a:xfrm>
            <a:off x="3225734" y="3703342"/>
            <a:ext cx="942975" cy="1543050"/>
          </a:xfrm>
          <a:prstGeom prst="rect">
            <a:avLst/>
          </a:prstGeom>
        </p:spPr>
      </p:pic>
      <p:pic>
        <p:nvPicPr>
          <p:cNvPr id="13" name="Picture 12">
            <a:extLst>
              <a:ext uri="{FF2B5EF4-FFF2-40B4-BE49-F238E27FC236}">
                <a16:creationId xmlns:a16="http://schemas.microsoft.com/office/drawing/2014/main" id="{F1ECA37D-D755-440C-B49D-02C4577FE759}"/>
              </a:ext>
            </a:extLst>
          </p:cNvPr>
          <p:cNvPicPr>
            <a:picLocks noChangeAspect="1"/>
          </p:cNvPicPr>
          <p:nvPr/>
        </p:nvPicPr>
        <p:blipFill>
          <a:blip r:embed="rId7"/>
          <a:stretch>
            <a:fillRect/>
          </a:stretch>
        </p:blipFill>
        <p:spPr>
          <a:xfrm>
            <a:off x="5142255" y="3858356"/>
            <a:ext cx="2305050" cy="809625"/>
          </a:xfrm>
          <a:prstGeom prst="rect">
            <a:avLst/>
          </a:prstGeom>
        </p:spPr>
      </p:pic>
      <p:pic>
        <p:nvPicPr>
          <p:cNvPr id="14" name="Picture 13">
            <a:extLst>
              <a:ext uri="{FF2B5EF4-FFF2-40B4-BE49-F238E27FC236}">
                <a16:creationId xmlns:a16="http://schemas.microsoft.com/office/drawing/2014/main" id="{5B538DC4-7B23-4BB3-9B55-714E32FF83AC}"/>
              </a:ext>
            </a:extLst>
          </p:cNvPr>
          <p:cNvPicPr>
            <a:picLocks noChangeAspect="1"/>
          </p:cNvPicPr>
          <p:nvPr/>
        </p:nvPicPr>
        <p:blipFill>
          <a:blip r:embed="rId8"/>
          <a:stretch>
            <a:fillRect/>
          </a:stretch>
        </p:blipFill>
        <p:spPr>
          <a:xfrm>
            <a:off x="9158551" y="2623182"/>
            <a:ext cx="904487" cy="928933"/>
          </a:xfrm>
          <a:prstGeom prst="rect">
            <a:avLst/>
          </a:prstGeom>
        </p:spPr>
      </p:pic>
      <p:pic>
        <p:nvPicPr>
          <p:cNvPr id="15" name="Picture 14">
            <a:extLst>
              <a:ext uri="{FF2B5EF4-FFF2-40B4-BE49-F238E27FC236}">
                <a16:creationId xmlns:a16="http://schemas.microsoft.com/office/drawing/2014/main" id="{AF8DE50A-082D-45A4-8062-9F62E298C46C}"/>
              </a:ext>
            </a:extLst>
          </p:cNvPr>
          <p:cNvPicPr>
            <a:picLocks noChangeAspect="1"/>
          </p:cNvPicPr>
          <p:nvPr/>
        </p:nvPicPr>
        <p:blipFill>
          <a:blip r:embed="rId9"/>
          <a:stretch>
            <a:fillRect/>
          </a:stretch>
        </p:blipFill>
        <p:spPr>
          <a:xfrm>
            <a:off x="9291423" y="4576614"/>
            <a:ext cx="638741" cy="703798"/>
          </a:xfrm>
          <a:prstGeom prst="rect">
            <a:avLst/>
          </a:prstGeom>
        </p:spPr>
      </p:pic>
      <p:pic>
        <p:nvPicPr>
          <p:cNvPr id="16" name="Picture 15">
            <a:extLst>
              <a:ext uri="{FF2B5EF4-FFF2-40B4-BE49-F238E27FC236}">
                <a16:creationId xmlns:a16="http://schemas.microsoft.com/office/drawing/2014/main" id="{BFD3251C-849B-47D3-B2AD-63449AF9BA66}"/>
              </a:ext>
            </a:extLst>
          </p:cNvPr>
          <p:cNvPicPr>
            <a:picLocks noChangeAspect="1"/>
          </p:cNvPicPr>
          <p:nvPr/>
        </p:nvPicPr>
        <p:blipFill>
          <a:blip r:embed="rId10"/>
          <a:stretch>
            <a:fillRect/>
          </a:stretch>
        </p:blipFill>
        <p:spPr>
          <a:xfrm>
            <a:off x="8879576" y="3715716"/>
            <a:ext cx="1462439" cy="672077"/>
          </a:xfrm>
          <a:prstGeom prst="rect">
            <a:avLst/>
          </a:prstGeom>
        </p:spPr>
      </p:pic>
      <p:pic>
        <p:nvPicPr>
          <p:cNvPr id="17" name="Picture 16">
            <a:extLst>
              <a:ext uri="{FF2B5EF4-FFF2-40B4-BE49-F238E27FC236}">
                <a16:creationId xmlns:a16="http://schemas.microsoft.com/office/drawing/2014/main" id="{DA5E3049-94E5-45E4-8C8B-AC3F10C5A50A}"/>
              </a:ext>
            </a:extLst>
          </p:cNvPr>
          <p:cNvPicPr>
            <a:picLocks noChangeAspect="1"/>
          </p:cNvPicPr>
          <p:nvPr/>
        </p:nvPicPr>
        <p:blipFill>
          <a:blip r:embed="rId11"/>
          <a:stretch>
            <a:fillRect/>
          </a:stretch>
        </p:blipFill>
        <p:spPr>
          <a:xfrm>
            <a:off x="9196945" y="5519024"/>
            <a:ext cx="899223" cy="899223"/>
          </a:xfrm>
          <a:prstGeom prst="rect">
            <a:avLst/>
          </a:prstGeom>
        </p:spPr>
      </p:pic>
      <p:pic>
        <p:nvPicPr>
          <p:cNvPr id="18" name="Picture 17">
            <a:extLst>
              <a:ext uri="{FF2B5EF4-FFF2-40B4-BE49-F238E27FC236}">
                <a16:creationId xmlns:a16="http://schemas.microsoft.com/office/drawing/2014/main" id="{006BCBB8-42BE-4FB0-B033-5D78E40ABE5E}"/>
              </a:ext>
            </a:extLst>
          </p:cNvPr>
          <p:cNvPicPr>
            <a:picLocks noChangeAspect="1"/>
          </p:cNvPicPr>
          <p:nvPr/>
        </p:nvPicPr>
        <p:blipFill>
          <a:blip r:embed="rId12"/>
          <a:stretch>
            <a:fillRect/>
          </a:stretch>
        </p:blipFill>
        <p:spPr>
          <a:xfrm>
            <a:off x="5858248" y="5305637"/>
            <a:ext cx="873065" cy="873065"/>
          </a:xfrm>
          <a:prstGeom prst="rect">
            <a:avLst/>
          </a:prstGeom>
        </p:spPr>
      </p:pic>
      <p:cxnSp>
        <p:nvCxnSpPr>
          <p:cNvPr id="20" name="Straight Arrow Connector 19">
            <a:extLst>
              <a:ext uri="{FF2B5EF4-FFF2-40B4-BE49-F238E27FC236}">
                <a16:creationId xmlns:a16="http://schemas.microsoft.com/office/drawing/2014/main" id="{453C6577-6CEE-4D43-BC53-3E61BB7FDC66}"/>
              </a:ext>
            </a:extLst>
          </p:cNvPr>
          <p:cNvCxnSpPr/>
          <p:nvPr/>
        </p:nvCxnSpPr>
        <p:spPr>
          <a:xfrm>
            <a:off x="2100470" y="3493704"/>
            <a:ext cx="834887" cy="40605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C7DB3E5-44E6-4326-BC78-A76944A9CA47}"/>
              </a:ext>
            </a:extLst>
          </p:cNvPr>
          <p:cNvCxnSpPr/>
          <p:nvPr/>
        </p:nvCxnSpPr>
        <p:spPr>
          <a:xfrm>
            <a:off x="2106433" y="4474867"/>
            <a:ext cx="8229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5D4D55E-11BE-47DE-8A3C-9643C273784E}"/>
              </a:ext>
            </a:extLst>
          </p:cNvPr>
          <p:cNvCxnSpPr>
            <a:cxnSpLocks/>
          </p:cNvCxnSpPr>
          <p:nvPr/>
        </p:nvCxnSpPr>
        <p:spPr>
          <a:xfrm flipV="1">
            <a:off x="2106433" y="4992377"/>
            <a:ext cx="832104" cy="4023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C90BE66-76CE-4DB6-9F83-6E99712ABD37}"/>
              </a:ext>
            </a:extLst>
          </p:cNvPr>
          <p:cNvCxnSpPr>
            <a:cxnSpLocks/>
            <a:stCxn id="18" idx="0"/>
            <a:endCxn id="13" idx="2"/>
          </p:cNvCxnSpPr>
          <p:nvPr/>
        </p:nvCxnSpPr>
        <p:spPr>
          <a:xfrm flipH="1" flipV="1">
            <a:off x="6294780" y="4667981"/>
            <a:ext cx="1" cy="63765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8DE1BF1-FADD-4CB3-95B9-AA0B506944C9}"/>
              </a:ext>
            </a:extLst>
          </p:cNvPr>
          <p:cNvCxnSpPr/>
          <p:nvPr/>
        </p:nvCxnSpPr>
        <p:spPr>
          <a:xfrm>
            <a:off x="4254875" y="4117060"/>
            <a:ext cx="68013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32B8B29-5A63-4FAA-8246-173DC00504ED}"/>
              </a:ext>
            </a:extLst>
          </p:cNvPr>
          <p:cNvCxnSpPr/>
          <p:nvPr/>
        </p:nvCxnSpPr>
        <p:spPr>
          <a:xfrm>
            <a:off x="7758485" y="4463873"/>
            <a:ext cx="82296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27709F61-F334-4AC0-B165-25EE69884302}"/>
              </a:ext>
            </a:extLst>
          </p:cNvPr>
          <p:cNvPicPr>
            <a:picLocks noChangeAspect="1"/>
          </p:cNvPicPr>
          <p:nvPr/>
        </p:nvPicPr>
        <p:blipFill>
          <a:blip r:embed="rId13"/>
          <a:stretch>
            <a:fillRect/>
          </a:stretch>
        </p:blipFill>
        <p:spPr>
          <a:xfrm>
            <a:off x="3353047" y="2429052"/>
            <a:ext cx="1234409" cy="358238"/>
          </a:xfrm>
          <a:prstGeom prst="rect">
            <a:avLst/>
          </a:prstGeom>
        </p:spPr>
      </p:pic>
      <p:pic>
        <p:nvPicPr>
          <p:cNvPr id="31" name="Picture 30">
            <a:extLst>
              <a:ext uri="{FF2B5EF4-FFF2-40B4-BE49-F238E27FC236}">
                <a16:creationId xmlns:a16="http://schemas.microsoft.com/office/drawing/2014/main" id="{675DC4E7-D26A-4DCA-B616-8A4221E6B17D}"/>
              </a:ext>
            </a:extLst>
          </p:cNvPr>
          <p:cNvPicPr>
            <a:picLocks noChangeAspect="1"/>
          </p:cNvPicPr>
          <p:nvPr/>
        </p:nvPicPr>
        <p:blipFill>
          <a:blip r:embed="rId14"/>
          <a:stretch>
            <a:fillRect/>
          </a:stretch>
        </p:blipFill>
        <p:spPr>
          <a:xfrm>
            <a:off x="4737233" y="2429052"/>
            <a:ext cx="1200978" cy="358238"/>
          </a:xfrm>
          <a:prstGeom prst="rect">
            <a:avLst/>
          </a:prstGeom>
        </p:spPr>
      </p:pic>
      <p:pic>
        <p:nvPicPr>
          <p:cNvPr id="32" name="Picture 31">
            <a:extLst>
              <a:ext uri="{FF2B5EF4-FFF2-40B4-BE49-F238E27FC236}">
                <a16:creationId xmlns:a16="http://schemas.microsoft.com/office/drawing/2014/main" id="{65B9AD60-84D5-48C3-9A59-9EE59CBD5C0B}"/>
              </a:ext>
            </a:extLst>
          </p:cNvPr>
          <p:cNvPicPr>
            <a:picLocks noChangeAspect="1"/>
          </p:cNvPicPr>
          <p:nvPr/>
        </p:nvPicPr>
        <p:blipFill>
          <a:blip r:embed="rId15"/>
          <a:stretch>
            <a:fillRect/>
          </a:stretch>
        </p:blipFill>
        <p:spPr>
          <a:xfrm>
            <a:off x="6087988" y="2425110"/>
            <a:ext cx="1333500" cy="358239"/>
          </a:xfrm>
          <a:prstGeom prst="rect">
            <a:avLst/>
          </a:prstGeom>
        </p:spPr>
      </p:pic>
      <p:sp>
        <p:nvSpPr>
          <p:cNvPr id="3" name="TextBox 2">
            <a:extLst>
              <a:ext uri="{FF2B5EF4-FFF2-40B4-BE49-F238E27FC236}">
                <a16:creationId xmlns:a16="http://schemas.microsoft.com/office/drawing/2014/main" id="{CF3769BA-FDBB-4F12-BE73-3B5C2D31B964}"/>
              </a:ext>
            </a:extLst>
          </p:cNvPr>
          <p:cNvSpPr txBox="1"/>
          <p:nvPr/>
        </p:nvSpPr>
        <p:spPr>
          <a:xfrm>
            <a:off x="5442873" y="6142702"/>
            <a:ext cx="1721447" cy="369332"/>
          </a:xfrm>
          <a:prstGeom prst="rect">
            <a:avLst/>
          </a:prstGeom>
          <a:noFill/>
        </p:spPr>
        <p:txBody>
          <a:bodyPr wrap="square" rtlCol="0">
            <a:spAutoFit/>
          </a:bodyPr>
          <a:lstStyle/>
          <a:p>
            <a:r>
              <a:rPr lang="en-US" dirty="0">
                <a:solidFill>
                  <a:schemeClr val="tx1"/>
                </a:solidFill>
                <a:latin typeface="Raleway"/>
                <a:cs typeface="Raleway"/>
              </a:rPr>
              <a:t>Historical Files</a:t>
            </a:r>
          </a:p>
        </p:txBody>
      </p:sp>
    </p:spTree>
    <p:extLst>
      <p:ext uri="{BB962C8B-B14F-4D97-AF65-F5344CB8AC3E}">
        <p14:creationId xmlns:p14="http://schemas.microsoft.com/office/powerpoint/2010/main" val="384911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7E3997A-571A-4090-950D-B62A7CFFF0CE}"/>
              </a:ext>
            </a:extLst>
          </p:cNvPr>
          <p:cNvSpPr>
            <a:spLocks noGrp="1"/>
          </p:cNvSpPr>
          <p:nvPr>
            <p:ph type="body" sz="quarter" idx="11"/>
          </p:nvPr>
        </p:nvSpPr>
        <p:spPr>
          <a:xfrm>
            <a:off x="305767" y="1761052"/>
            <a:ext cx="5345623" cy="3850295"/>
          </a:xfrm>
        </p:spPr>
        <p:txBody>
          <a:bodyPr/>
          <a:lstStyle/>
          <a:p>
            <a:pPr marL="457200" indent="-457200">
              <a:buFont typeface="Arial" panose="020B0604020202020204" pitchFamily="34" charset="0"/>
              <a:buChar char="•"/>
            </a:pPr>
            <a:r>
              <a:rPr lang="en-US" dirty="0"/>
              <a:t>Lead Data Analytics Consultant at DMI</a:t>
            </a:r>
          </a:p>
          <a:p>
            <a:pPr marL="457200" indent="-457200">
              <a:buFont typeface="Arial" panose="020B0604020202020204" pitchFamily="34" charset="0"/>
              <a:buChar char="•"/>
            </a:pPr>
            <a:r>
              <a:rPr lang="en-US" dirty="0"/>
              <a:t>Bachelor’s Degree in Applied Mathematics from Franklin College</a:t>
            </a:r>
          </a:p>
          <a:p>
            <a:pPr marL="457200" indent="-457200">
              <a:buFont typeface="Arial" panose="020B0604020202020204" pitchFamily="34" charset="0"/>
              <a:buChar char="•"/>
            </a:pPr>
            <a:r>
              <a:rPr lang="en-US" dirty="0"/>
              <a:t>Master’s Degree in Statistics from Ball State University</a:t>
            </a:r>
          </a:p>
          <a:p>
            <a:pPr marL="457200" indent="-457200">
              <a:buFont typeface="Arial" panose="020B0604020202020204" pitchFamily="34" charset="0"/>
              <a:buChar char="•"/>
            </a:pPr>
            <a:r>
              <a:rPr lang="en-US" dirty="0"/>
              <a:t>Avid Chicago Bears fan</a:t>
            </a:r>
          </a:p>
        </p:txBody>
      </p:sp>
      <p:sp>
        <p:nvSpPr>
          <p:cNvPr id="9" name="TextBox 8">
            <a:extLst>
              <a:ext uri="{FF2B5EF4-FFF2-40B4-BE49-F238E27FC236}">
                <a16:creationId xmlns:a16="http://schemas.microsoft.com/office/drawing/2014/main" id="{391EF658-7D2F-4D5E-A3E6-4547BB32AA41}"/>
              </a:ext>
            </a:extLst>
          </p:cNvPr>
          <p:cNvSpPr txBox="1"/>
          <p:nvPr/>
        </p:nvSpPr>
        <p:spPr>
          <a:xfrm>
            <a:off x="6466973" y="2847445"/>
            <a:ext cx="5583915"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aleway"/>
                <a:cs typeface="Raleway"/>
                <a:sym typeface="Arial"/>
                <a:rtl val="0"/>
              </a:rPr>
              <a:t>Email: mdhuffer299@gmail.com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aleway"/>
                <a:cs typeface="Raleway"/>
                <a:sym typeface="Arial"/>
                <a:rtl val="0"/>
              </a:rPr>
              <a:t>GitHub: https://github.com/mdhuffer299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Raleway"/>
                <a:cs typeface="Raleway"/>
                <a:sym typeface="Arial"/>
                <a:rtl val="0"/>
              </a:rPr>
              <a:t>LinkedIn:  https://www.linkedin.com/in/michael-huffer-8664086a</a:t>
            </a:r>
          </a:p>
        </p:txBody>
      </p:sp>
      <p:pic>
        <p:nvPicPr>
          <p:cNvPr id="11" name="Picture 10">
            <a:extLst>
              <a:ext uri="{FF2B5EF4-FFF2-40B4-BE49-F238E27FC236}">
                <a16:creationId xmlns:a16="http://schemas.microsoft.com/office/drawing/2014/main" id="{FD9BA9F4-B232-4A5B-8280-C6C3780CF27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72830" y="316902"/>
            <a:ext cx="2479530" cy="2288606"/>
          </a:xfrm>
          <a:prstGeom prst="rect">
            <a:avLst/>
          </a:prstGeom>
        </p:spPr>
      </p:pic>
      <p:pic>
        <p:nvPicPr>
          <p:cNvPr id="12" name="Picture 11">
            <a:extLst>
              <a:ext uri="{FF2B5EF4-FFF2-40B4-BE49-F238E27FC236}">
                <a16:creationId xmlns:a16="http://schemas.microsoft.com/office/drawing/2014/main" id="{35A1C284-B74D-4001-AA96-C87DDF1B6CC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36744" y1="27234" x2="36744" y2="27234"/>
                        <a14:foregroundMark x1="37209" y1="25957" x2="37209" y2="25957"/>
                        <a14:foregroundMark x1="39535" y1="27234" x2="39535" y2="27234"/>
                        <a14:foregroundMark x1="33023" y1="40851" x2="33023" y2="40851"/>
                        <a14:foregroundMark x1="33023" y1="44255" x2="33023" y2="44255"/>
                        <a14:foregroundMark x1="33023" y1="51915" x2="33023" y2="51915"/>
                        <a14:foregroundMark x1="34884" y1="53617" x2="34884" y2="53617"/>
                        <a14:foregroundMark x1="42791" y1="56596" x2="42791" y2="56596"/>
                        <a14:foregroundMark x1="60000" y1="54043" x2="60000" y2="54043"/>
                        <a14:foregroundMark x1="62791" y1="46809" x2="62791" y2="46809"/>
                        <a14:foregroundMark x1="56279" y1="59574" x2="56279" y2="59574"/>
                        <a14:foregroundMark x1="19070" y1="65957" x2="19070" y2="65957"/>
                        <a14:foregroundMark x1="26977" y1="67660" x2="26977" y2="67660"/>
                        <a14:foregroundMark x1="33488" y1="68085" x2="33488" y2="68085"/>
                        <a14:foregroundMark x1="41395" y1="69362" x2="41395" y2="69362"/>
                        <a14:foregroundMark x1="50698" y1="69362" x2="50698" y2="69362"/>
                        <a14:foregroundMark x1="60000" y1="67660" x2="60000" y2="67660"/>
                        <a14:foregroundMark x1="66512" y1="68085" x2="66512" y2="68085"/>
                        <a14:foregroundMark x1="72093" y1="66809" x2="72093" y2="66809"/>
                        <a14:foregroundMark x1="78140" y1="65532" x2="78140" y2="65532"/>
                        <a14:backgroundMark x1="20465" y1="66809" x2="20465" y2="66809"/>
                        <a14:backgroundMark x1="27907" y1="71915" x2="27907" y2="71915"/>
                        <a14:backgroundMark x1="66047" y1="72766" x2="66047" y2="72766"/>
                        <a14:backgroundMark x1="32093" y1="52340" x2="32093" y2="52340"/>
                        <a14:backgroundMark x1="33023" y1="52766" x2="33023" y2="52766"/>
                      </a14:backgroundRemoval>
                    </a14:imgEffect>
                  </a14:imgLayer>
                </a14:imgProps>
              </a:ext>
            </a:extLst>
          </a:blip>
          <a:stretch>
            <a:fillRect/>
          </a:stretch>
        </p:blipFill>
        <p:spPr>
          <a:xfrm>
            <a:off x="7806326" y="3575747"/>
            <a:ext cx="2611712" cy="2854662"/>
          </a:xfrm>
          <a:prstGeom prst="rect">
            <a:avLst/>
          </a:prstGeom>
        </p:spPr>
      </p:pic>
      <p:pic>
        <p:nvPicPr>
          <p:cNvPr id="13" name="Picture 12">
            <a:extLst>
              <a:ext uri="{FF2B5EF4-FFF2-40B4-BE49-F238E27FC236}">
                <a16:creationId xmlns:a16="http://schemas.microsoft.com/office/drawing/2014/main" id="{9B188565-E29E-484A-B873-AAB1726EA2E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230" b="97951" l="0" r="96618">
                        <a14:foregroundMark x1="13527" y1="18443" x2="13527" y2="18443"/>
                        <a14:foregroundMark x1="4348" y1="18852" x2="4348" y2="18852"/>
                        <a14:foregroundMark x1="2899" y1="53279" x2="2899" y2="53279"/>
                        <a14:foregroundMark x1="1449" y1="53279" x2="1449" y2="53279"/>
                        <a14:foregroundMark x1="2415" y1="51230" x2="2415" y2="51230"/>
                        <a14:foregroundMark x1="5314" y1="50000" x2="5314" y2="50000"/>
                        <a14:foregroundMark x1="6280" y1="47131" x2="6280" y2="47131"/>
                        <a14:foregroundMark x1="6280" y1="40984" x2="6280" y2="40984"/>
                        <a14:foregroundMark x1="6280" y1="35656" x2="6280" y2="25820"/>
                        <a14:foregroundMark x1="1449" y1="23770" x2="5797" y2="23770"/>
                        <a14:foregroundMark x1="1449" y1="21721" x2="2415" y2="13115"/>
                        <a14:foregroundMark x1="2415" y1="11475" x2="7729" y2="11885"/>
                        <a14:foregroundMark x1="7246" y1="8197" x2="7246" y2="8197"/>
                        <a14:foregroundMark x1="12077" y1="5328" x2="12077" y2="5328"/>
                        <a14:foregroundMark x1="9662" y1="2049" x2="9662" y2="2049"/>
                        <a14:foregroundMark x1="11594" y1="2459" x2="21256" y2="3279"/>
                        <a14:foregroundMark x1="21256" y1="3279" x2="46377" y2="14754"/>
                        <a14:foregroundMark x1="44444" y1="11475" x2="44444" y2="11475"/>
                        <a14:foregroundMark x1="1449" y1="54508" x2="9179" y2="60656"/>
                        <a14:foregroundMark x1="9179" y1="60656" x2="18841" y2="61066"/>
                        <a14:foregroundMark x1="18841" y1="61066" x2="26570" y2="60656"/>
                        <a14:foregroundMark x1="2415" y1="59016" x2="2415" y2="59016"/>
                        <a14:foregroundMark x1="23188" y1="49180" x2="23188" y2="49180"/>
                        <a14:foregroundMark x1="22705" y1="45082" x2="22705" y2="45082"/>
                        <a14:foregroundMark x1="23188" y1="42213" x2="23188" y2="42213"/>
                        <a14:foregroundMark x1="28019" y1="41803" x2="28019" y2="41803"/>
                        <a14:foregroundMark x1="31401" y1="40984" x2="31401" y2="40984"/>
                        <a14:foregroundMark x1="2415" y1="49590" x2="2415" y2="49590"/>
                        <a14:foregroundMark x1="35749" y1="34016" x2="35749" y2="34016"/>
                        <a14:foregroundMark x1="38164" y1="36475" x2="38164" y2="36475"/>
                        <a14:foregroundMark x1="37198" y1="43033" x2="37198" y2="43033"/>
                        <a14:foregroundMark x1="33333" y1="53689" x2="33333" y2="53689"/>
                        <a14:foregroundMark x1="30918" y1="55738" x2="30918" y2="55738"/>
                        <a14:foregroundMark x1="29952" y1="57377" x2="29952" y2="57377"/>
                        <a14:foregroundMark x1="29469" y1="62705" x2="29469" y2="62705"/>
                        <a14:foregroundMark x1="29469" y1="72131" x2="29469" y2="72131"/>
                        <a14:foregroundMark x1="29469" y1="90164" x2="29469" y2="90164"/>
                        <a14:foregroundMark x1="29469" y1="87295" x2="29469" y2="87295"/>
                        <a14:foregroundMark x1="38164" y1="97951" x2="38164" y2="97951"/>
                        <a14:foregroundMark x1="70531" y1="92213" x2="70531" y2="92213"/>
                        <a14:foregroundMark x1="57971" y1="82377" x2="57971" y2="82377"/>
                        <a14:foregroundMark x1="44928" y1="86475" x2="44928" y2="86475"/>
                        <a14:foregroundMark x1="44444" y1="61885" x2="44444" y2="61885"/>
                        <a14:foregroundMark x1="44444" y1="65984" x2="44444" y2="65984"/>
                        <a14:foregroundMark x1="44444" y1="76639" x2="44444" y2="76639"/>
                        <a14:foregroundMark x1="55556" y1="68033" x2="55556" y2="68033"/>
                        <a14:foregroundMark x1="82126" y1="90164" x2="82126" y2="90164"/>
                        <a14:foregroundMark x1="85990" y1="86885" x2="85990" y2="86885"/>
                        <a14:foregroundMark x1="93720" y1="74180" x2="93720" y2="74180"/>
                        <a14:foregroundMark x1="96618" y1="58197" x2="96618" y2="58197"/>
                        <a14:foregroundMark x1="95169" y1="23361" x2="95169" y2="23361"/>
                      </a14:backgroundRemoval>
                    </a14:imgEffect>
                  </a14:imgLayer>
                </a14:imgProps>
              </a:ext>
            </a:extLst>
          </a:blip>
          <a:stretch>
            <a:fillRect/>
          </a:stretch>
        </p:blipFill>
        <p:spPr>
          <a:xfrm>
            <a:off x="6263251" y="3956348"/>
            <a:ext cx="1689823" cy="1991869"/>
          </a:xfrm>
          <a:prstGeom prst="rect">
            <a:avLst/>
          </a:prstGeom>
        </p:spPr>
      </p:pic>
      <p:pic>
        <p:nvPicPr>
          <p:cNvPr id="14" name="Picture 13">
            <a:extLst>
              <a:ext uri="{FF2B5EF4-FFF2-40B4-BE49-F238E27FC236}">
                <a16:creationId xmlns:a16="http://schemas.microsoft.com/office/drawing/2014/main" id="{7A7468C7-BC24-4802-AE7B-257C084DB18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30" b="89730" l="5861" r="92674">
                        <a14:foregroundMark x1="30037" y1="16216" x2="30037" y2="16216"/>
                        <a14:foregroundMark x1="54579" y1="10270" x2="54579" y2="10270"/>
                        <a14:foregroundMark x1="53480" y1="10270" x2="35531" y2="13514"/>
                        <a14:foregroundMark x1="35531" y1="13514" x2="27839" y2="19459"/>
                        <a14:foregroundMark x1="27839" y1="19459" x2="26374" y2="21622"/>
                        <a14:foregroundMark x1="26007" y1="21622" x2="19048" y2="31351"/>
                        <a14:foregroundMark x1="19048" y1="31351" x2="13187" y2="56216"/>
                        <a14:foregroundMark x1="13187" y1="56216" x2="24176" y2="75676"/>
                        <a14:foregroundMark x1="70330" y1="85946" x2="50183" y2="88649"/>
                        <a14:foregroundMark x1="50183" y1="88649" x2="31136" y2="82703"/>
                        <a14:foregroundMark x1="31136" y1="82703" x2="27106" y2="78919"/>
                        <a14:foregroundMark x1="9524" y1="52432" x2="14286" y2="45405"/>
                        <a14:foregroundMark x1="5861" y1="51351" x2="5861" y2="51351"/>
                        <a14:foregroundMark x1="55311" y1="10270" x2="72527" y2="15135"/>
                        <a14:foregroundMark x1="72527" y1="15135" x2="87179" y2="29730"/>
                        <a14:foregroundMark x1="87179" y1="29730" x2="87546" y2="31351"/>
                        <a14:foregroundMark x1="86813" y1="31892" x2="74725" y2="31351"/>
                        <a14:foregroundMark x1="31136" y1="34595" x2="26740" y2="46486"/>
                        <a14:foregroundMark x1="26740" y1="46486" x2="27106" y2="59459"/>
                        <a14:foregroundMark x1="27106" y1="59459" x2="42125" y2="75676"/>
                        <a14:foregroundMark x1="42125" y1="75676" x2="45788" y2="76757"/>
                        <a14:foregroundMark x1="79853" y1="58919" x2="65568" y2="75135"/>
                        <a14:foregroundMark x1="65568" y1="75135" x2="59707" y2="77297"/>
                        <a14:foregroundMark x1="78755" y1="57297" x2="92674" y2="57838"/>
                        <a14:foregroundMark x1="91209" y1="62162" x2="76923" y2="82703"/>
                        <a14:foregroundMark x1="76923" y1="82703" x2="73260" y2="83243"/>
                      </a14:backgroundRemoval>
                    </a14:imgEffect>
                  </a14:imgLayer>
                </a14:imgProps>
              </a:ext>
            </a:extLst>
          </a:blip>
          <a:stretch>
            <a:fillRect/>
          </a:stretch>
        </p:blipFill>
        <p:spPr>
          <a:xfrm>
            <a:off x="9924589" y="4251991"/>
            <a:ext cx="2267411" cy="1536524"/>
          </a:xfrm>
          <a:prstGeom prst="rect">
            <a:avLst/>
          </a:prstGeom>
        </p:spPr>
      </p:pic>
      <p:sp>
        <p:nvSpPr>
          <p:cNvPr id="18" name="Rectangle 17">
            <a:extLst>
              <a:ext uri="{FF2B5EF4-FFF2-40B4-BE49-F238E27FC236}">
                <a16:creationId xmlns:a16="http://schemas.microsoft.com/office/drawing/2014/main" id="{A61C32DB-E531-4F20-88D2-8EE1B5B7EEDE}"/>
              </a:ext>
            </a:extLst>
          </p:cNvPr>
          <p:cNvSpPr/>
          <p:nvPr/>
        </p:nvSpPr>
        <p:spPr>
          <a:xfrm>
            <a:off x="305767" y="954265"/>
            <a:ext cx="2826415"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C00000"/>
                </a:solidFill>
                <a:effectLst/>
                <a:uLnTx/>
                <a:uFillTx/>
                <a:latin typeface="Arial"/>
                <a:cs typeface="Arial"/>
                <a:sym typeface="Arial"/>
                <a:rtl val="0"/>
              </a:rPr>
              <a:t>Michael Huffer</a:t>
            </a:r>
          </a:p>
        </p:txBody>
      </p:sp>
      <p:sp>
        <p:nvSpPr>
          <p:cNvPr id="2" name="Rectangle 1">
            <a:extLst>
              <a:ext uri="{FF2B5EF4-FFF2-40B4-BE49-F238E27FC236}">
                <a16:creationId xmlns:a16="http://schemas.microsoft.com/office/drawing/2014/main" id="{6B2D0182-C7FB-43C6-859E-243C319DA575}"/>
              </a:ext>
            </a:extLst>
          </p:cNvPr>
          <p:cNvSpPr/>
          <p:nvPr/>
        </p:nvSpPr>
        <p:spPr>
          <a:xfrm>
            <a:off x="10312278" y="6182094"/>
            <a:ext cx="1761565" cy="544606"/>
          </a:xfrm>
          <a:prstGeom prst="rect">
            <a:avLst/>
          </a:prstGeom>
          <a:solidFill>
            <a:srgbClr val="292D31"/>
          </a:solidFill>
          <a:ln>
            <a:solidFill>
              <a:srgbClr val="292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rtl val="0"/>
            </a:endParaRPr>
          </a:p>
        </p:txBody>
      </p:sp>
    </p:spTree>
    <p:extLst>
      <p:ext uri="{BB962C8B-B14F-4D97-AF65-F5344CB8AC3E}">
        <p14:creationId xmlns:p14="http://schemas.microsoft.com/office/powerpoint/2010/main" val="2892749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C81F0-8210-407E-8B93-0C89E842510B}"/>
              </a:ext>
            </a:extLst>
          </p:cNvPr>
          <p:cNvSpPr>
            <a:spLocks noGrp="1"/>
          </p:cNvSpPr>
          <p:nvPr>
            <p:ph type="title"/>
          </p:nvPr>
        </p:nvSpPr>
        <p:spPr/>
        <p:txBody>
          <a:bodyPr/>
          <a:lstStyle/>
          <a:p>
            <a:r>
              <a:rPr lang="en-US" dirty="0"/>
              <a:t>Streaming reads</a:t>
            </a:r>
          </a:p>
        </p:txBody>
      </p:sp>
      <p:pic>
        <p:nvPicPr>
          <p:cNvPr id="5" name="Picture 4">
            <a:extLst>
              <a:ext uri="{FF2B5EF4-FFF2-40B4-BE49-F238E27FC236}">
                <a16:creationId xmlns:a16="http://schemas.microsoft.com/office/drawing/2014/main" id="{4C7DC8CE-E571-4ED7-8EBB-6E1C09FFFC3F}"/>
              </a:ext>
            </a:extLst>
          </p:cNvPr>
          <p:cNvPicPr>
            <a:picLocks noChangeAspect="1"/>
          </p:cNvPicPr>
          <p:nvPr/>
        </p:nvPicPr>
        <p:blipFill>
          <a:blip r:embed="rId3"/>
          <a:stretch>
            <a:fillRect/>
          </a:stretch>
        </p:blipFill>
        <p:spPr>
          <a:xfrm>
            <a:off x="704318" y="2368410"/>
            <a:ext cx="4014669" cy="1595849"/>
          </a:xfrm>
          <a:prstGeom prst="rect">
            <a:avLst/>
          </a:prstGeom>
          <a:ln>
            <a:solidFill>
              <a:schemeClr val="tx1"/>
            </a:solidFill>
          </a:ln>
        </p:spPr>
      </p:pic>
      <p:sp>
        <p:nvSpPr>
          <p:cNvPr id="6" name="Arrow: Bent-Up 5">
            <a:extLst>
              <a:ext uri="{FF2B5EF4-FFF2-40B4-BE49-F238E27FC236}">
                <a16:creationId xmlns:a16="http://schemas.microsoft.com/office/drawing/2014/main" id="{9DFE293A-B3EC-4D87-9298-FD434E63DCEB}"/>
              </a:ext>
            </a:extLst>
          </p:cNvPr>
          <p:cNvSpPr/>
          <p:nvPr/>
        </p:nvSpPr>
        <p:spPr>
          <a:xfrm rot="5400000">
            <a:off x="3008891" y="3943079"/>
            <a:ext cx="1084269" cy="1920453"/>
          </a:xfrm>
          <a:prstGeom prst="bentUpArrow">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37E2E2F-36D7-498C-9BEC-2CCEB1BBD709}"/>
              </a:ext>
            </a:extLst>
          </p:cNvPr>
          <p:cNvPicPr>
            <a:picLocks noChangeAspect="1"/>
          </p:cNvPicPr>
          <p:nvPr/>
        </p:nvPicPr>
        <p:blipFill>
          <a:blip r:embed="rId4"/>
          <a:stretch>
            <a:fillRect/>
          </a:stretch>
        </p:blipFill>
        <p:spPr>
          <a:xfrm>
            <a:off x="4768375" y="4359384"/>
            <a:ext cx="7226405" cy="1708203"/>
          </a:xfrm>
          <a:prstGeom prst="rect">
            <a:avLst/>
          </a:prstGeom>
          <a:ln>
            <a:solidFill>
              <a:schemeClr val="tx1"/>
            </a:solidFill>
          </a:ln>
        </p:spPr>
      </p:pic>
    </p:spTree>
    <p:extLst>
      <p:ext uri="{BB962C8B-B14F-4D97-AF65-F5344CB8AC3E}">
        <p14:creationId xmlns:p14="http://schemas.microsoft.com/office/powerpoint/2010/main" val="308505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27F15-D9A1-4DC0-86F8-D90C650FA348}"/>
              </a:ext>
            </a:extLst>
          </p:cNvPr>
          <p:cNvSpPr>
            <a:spLocks noGrp="1"/>
          </p:cNvSpPr>
          <p:nvPr>
            <p:ph type="title"/>
          </p:nvPr>
        </p:nvSpPr>
        <p:spPr/>
        <p:txBody>
          <a:bodyPr/>
          <a:lstStyle/>
          <a:p>
            <a:r>
              <a:rPr lang="en-US" dirty="0"/>
              <a:t>Stream aggregations and transformations</a:t>
            </a:r>
          </a:p>
        </p:txBody>
      </p:sp>
      <p:pic>
        <p:nvPicPr>
          <p:cNvPr id="5" name="Picture 4">
            <a:extLst>
              <a:ext uri="{FF2B5EF4-FFF2-40B4-BE49-F238E27FC236}">
                <a16:creationId xmlns:a16="http://schemas.microsoft.com/office/drawing/2014/main" id="{11F5011B-C7D0-40D9-A761-320A88CD8E5C}"/>
              </a:ext>
            </a:extLst>
          </p:cNvPr>
          <p:cNvPicPr>
            <a:picLocks noChangeAspect="1"/>
          </p:cNvPicPr>
          <p:nvPr/>
        </p:nvPicPr>
        <p:blipFill>
          <a:blip r:embed="rId3"/>
          <a:stretch>
            <a:fillRect/>
          </a:stretch>
        </p:blipFill>
        <p:spPr>
          <a:xfrm>
            <a:off x="554182" y="2266677"/>
            <a:ext cx="11083636" cy="1529514"/>
          </a:xfrm>
          <a:prstGeom prst="rect">
            <a:avLst/>
          </a:prstGeom>
          <a:ln>
            <a:solidFill>
              <a:schemeClr val="tx1"/>
            </a:solidFill>
          </a:ln>
        </p:spPr>
      </p:pic>
      <p:grpSp>
        <p:nvGrpSpPr>
          <p:cNvPr id="13" name="Group 12">
            <a:extLst>
              <a:ext uri="{FF2B5EF4-FFF2-40B4-BE49-F238E27FC236}">
                <a16:creationId xmlns:a16="http://schemas.microsoft.com/office/drawing/2014/main" id="{6D81DB47-92A0-435D-A78D-F3A84FA4A303}"/>
              </a:ext>
            </a:extLst>
          </p:cNvPr>
          <p:cNvGrpSpPr/>
          <p:nvPr/>
        </p:nvGrpSpPr>
        <p:grpSpPr>
          <a:xfrm>
            <a:off x="554182" y="4144620"/>
            <a:ext cx="11028217" cy="917713"/>
            <a:chOff x="554182" y="4144620"/>
            <a:chExt cx="11028217" cy="917713"/>
          </a:xfrm>
          <a:effectLst>
            <a:outerShdw blurRad="50800" dist="38100" dir="8100000" algn="tr" rotWithShape="0">
              <a:prstClr val="black">
                <a:alpha val="40000"/>
              </a:prstClr>
            </a:outerShdw>
          </a:effectLst>
        </p:grpSpPr>
        <p:grpSp>
          <p:nvGrpSpPr>
            <p:cNvPr id="10" name="Group 9">
              <a:extLst>
                <a:ext uri="{FF2B5EF4-FFF2-40B4-BE49-F238E27FC236}">
                  <a16:creationId xmlns:a16="http://schemas.microsoft.com/office/drawing/2014/main" id="{0A321FA3-4AD7-405F-BEDC-7977A1D7DA0A}"/>
                </a:ext>
              </a:extLst>
            </p:cNvPr>
            <p:cNvGrpSpPr/>
            <p:nvPr/>
          </p:nvGrpSpPr>
          <p:grpSpPr>
            <a:xfrm>
              <a:off x="554182" y="4144620"/>
              <a:ext cx="11028217" cy="917713"/>
              <a:chOff x="554182" y="4144620"/>
              <a:chExt cx="11028217" cy="917713"/>
            </a:xfrm>
          </p:grpSpPr>
          <p:sp>
            <p:nvSpPr>
              <p:cNvPr id="8" name="Rectangle: Rounded Corners 7">
                <a:extLst>
                  <a:ext uri="{FF2B5EF4-FFF2-40B4-BE49-F238E27FC236}">
                    <a16:creationId xmlns:a16="http://schemas.microsoft.com/office/drawing/2014/main" id="{D40176A8-208E-4425-BA2E-8E70A00ABF50}"/>
                  </a:ext>
                </a:extLst>
              </p:cNvPr>
              <p:cNvSpPr/>
              <p:nvPr/>
            </p:nvSpPr>
            <p:spPr>
              <a:xfrm>
                <a:off x="759590" y="4290951"/>
                <a:ext cx="10822809" cy="77138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9516C00A-A51B-4012-9D02-A9F626AC08DF}"/>
                  </a:ext>
                </a:extLst>
              </p:cNvPr>
              <p:cNvSpPr/>
              <p:nvPr/>
            </p:nvSpPr>
            <p:spPr>
              <a:xfrm>
                <a:off x="554182" y="4144620"/>
                <a:ext cx="2305878" cy="602974"/>
              </a:xfrm>
              <a:prstGeom prst="roundRect">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Window</a:t>
                </a:r>
              </a:p>
            </p:txBody>
          </p:sp>
        </p:grpSp>
        <p:sp>
          <p:nvSpPr>
            <p:cNvPr id="12" name="TextBox 11">
              <a:extLst>
                <a:ext uri="{FF2B5EF4-FFF2-40B4-BE49-F238E27FC236}">
                  <a16:creationId xmlns:a16="http://schemas.microsoft.com/office/drawing/2014/main" id="{0D755F65-7194-4284-AE5B-45EB813FE99D}"/>
                </a:ext>
              </a:extLst>
            </p:cNvPr>
            <p:cNvSpPr txBox="1"/>
            <p:nvPr/>
          </p:nvSpPr>
          <p:spPr>
            <a:xfrm>
              <a:off x="3113628" y="4492486"/>
              <a:ext cx="8461513" cy="369332"/>
            </a:xfrm>
            <a:prstGeom prst="rect">
              <a:avLst/>
            </a:prstGeom>
            <a:noFill/>
          </p:spPr>
          <p:txBody>
            <a:bodyPr wrap="square" rtlCol="0">
              <a:spAutoFit/>
            </a:bodyPr>
            <a:lstStyle/>
            <a:p>
              <a:r>
                <a:rPr lang="en-US" dirty="0">
                  <a:solidFill>
                    <a:schemeClr val="tx1"/>
                  </a:solidFill>
                  <a:latin typeface="Raleway"/>
                  <a:cs typeface="Raleway"/>
                </a:rPr>
                <a:t>Perform aggregations over data that is bucketed by the defined time window.</a:t>
              </a:r>
            </a:p>
          </p:txBody>
        </p:sp>
      </p:grpSp>
      <p:grpSp>
        <p:nvGrpSpPr>
          <p:cNvPr id="15" name="Group 14">
            <a:extLst>
              <a:ext uri="{FF2B5EF4-FFF2-40B4-BE49-F238E27FC236}">
                <a16:creationId xmlns:a16="http://schemas.microsoft.com/office/drawing/2014/main" id="{7A7C42EB-2133-4E3B-9F46-08D302FBAF9C}"/>
              </a:ext>
            </a:extLst>
          </p:cNvPr>
          <p:cNvGrpSpPr/>
          <p:nvPr/>
        </p:nvGrpSpPr>
        <p:grpSpPr>
          <a:xfrm>
            <a:off x="554182" y="5268299"/>
            <a:ext cx="11028217" cy="934279"/>
            <a:chOff x="554182" y="5268299"/>
            <a:chExt cx="11028217" cy="934279"/>
          </a:xfrm>
          <a:effectLst>
            <a:outerShdw blurRad="50800" dist="38100" dir="8100000" algn="tr" rotWithShape="0">
              <a:prstClr val="black">
                <a:alpha val="40000"/>
              </a:prstClr>
            </a:outerShdw>
          </a:effectLst>
        </p:grpSpPr>
        <p:grpSp>
          <p:nvGrpSpPr>
            <p:cNvPr id="11" name="Group 10">
              <a:extLst>
                <a:ext uri="{FF2B5EF4-FFF2-40B4-BE49-F238E27FC236}">
                  <a16:creationId xmlns:a16="http://schemas.microsoft.com/office/drawing/2014/main" id="{FE506A51-F4F8-421C-8C88-76450C05E612}"/>
                </a:ext>
              </a:extLst>
            </p:cNvPr>
            <p:cNvGrpSpPr/>
            <p:nvPr/>
          </p:nvGrpSpPr>
          <p:grpSpPr>
            <a:xfrm>
              <a:off x="554182" y="5268299"/>
              <a:ext cx="11028217" cy="934279"/>
              <a:chOff x="554182" y="5268299"/>
              <a:chExt cx="11028217" cy="934279"/>
            </a:xfrm>
          </p:grpSpPr>
          <p:sp>
            <p:nvSpPr>
              <p:cNvPr id="9" name="Rectangle: Rounded Corners 8">
                <a:extLst>
                  <a:ext uri="{FF2B5EF4-FFF2-40B4-BE49-F238E27FC236}">
                    <a16:creationId xmlns:a16="http://schemas.microsoft.com/office/drawing/2014/main" id="{C0E3B528-4824-485B-94FA-12212888ABF4}"/>
                  </a:ext>
                </a:extLst>
              </p:cNvPr>
              <p:cNvSpPr/>
              <p:nvPr/>
            </p:nvSpPr>
            <p:spPr>
              <a:xfrm>
                <a:off x="759590" y="5431196"/>
                <a:ext cx="10822809" cy="771382"/>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FAAEE0D-BE27-4B8D-8337-B202D5CE5E48}"/>
                  </a:ext>
                </a:extLst>
              </p:cNvPr>
              <p:cNvSpPr/>
              <p:nvPr/>
            </p:nvSpPr>
            <p:spPr>
              <a:xfrm>
                <a:off x="554182" y="5268299"/>
                <a:ext cx="2305878" cy="602974"/>
              </a:xfrm>
              <a:prstGeom prst="roundRect">
                <a:avLst/>
              </a:prstGeom>
              <a:solidFill>
                <a:srgbClr val="C9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Watermark</a:t>
                </a:r>
              </a:p>
            </p:txBody>
          </p:sp>
        </p:grpSp>
        <p:sp>
          <p:nvSpPr>
            <p:cNvPr id="14" name="TextBox 13">
              <a:extLst>
                <a:ext uri="{FF2B5EF4-FFF2-40B4-BE49-F238E27FC236}">
                  <a16:creationId xmlns:a16="http://schemas.microsoft.com/office/drawing/2014/main" id="{DE2D9CC5-28CD-4FDB-969C-EF977B76774B}"/>
                </a:ext>
              </a:extLst>
            </p:cNvPr>
            <p:cNvSpPr txBox="1"/>
            <p:nvPr/>
          </p:nvSpPr>
          <p:spPr>
            <a:xfrm>
              <a:off x="3120886" y="5493721"/>
              <a:ext cx="8216348" cy="646331"/>
            </a:xfrm>
            <a:prstGeom prst="rect">
              <a:avLst/>
            </a:prstGeom>
            <a:noFill/>
          </p:spPr>
          <p:txBody>
            <a:bodyPr wrap="square" rtlCol="0">
              <a:spAutoFit/>
            </a:bodyPr>
            <a:lstStyle/>
            <a:p>
              <a:r>
                <a:rPr lang="en-US" dirty="0">
                  <a:latin typeface="Raleway"/>
                  <a:cs typeface="Raleway"/>
                </a:rPr>
                <a:t>Defines how long we will wait for late data to arrive.  Data outside this timeframe will be dropped.</a:t>
              </a:r>
              <a:endParaRPr lang="en-US" dirty="0">
                <a:solidFill>
                  <a:schemeClr val="tx1"/>
                </a:solidFill>
                <a:latin typeface="Raleway"/>
                <a:cs typeface="Raleway"/>
              </a:endParaRPr>
            </a:p>
          </p:txBody>
        </p:sp>
      </p:grpSp>
    </p:spTree>
    <p:extLst>
      <p:ext uri="{BB962C8B-B14F-4D97-AF65-F5344CB8AC3E}">
        <p14:creationId xmlns:p14="http://schemas.microsoft.com/office/powerpoint/2010/main" val="649492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1EB23-9888-41FC-BCB8-AEC3A2DC891D}"/>
              </a:ext>
            </a:extLst>
          </p:cNvPr>
          <p:cNvSpPr>
            <a:spLocks noGrp="1"/>
          </p:cNvSpPr>
          <p:nvPr>
            <p:ph type="title"/>
          </p:nvPr>
        </p:nvSpPr>
        <p:spPr/>
        <p:txBody>
          <a:bodyPr/>
          <a:lstStyle/>
          <a:p>
            <a:r>
              <a:rPr lang="en-US" dirty="0"/>
              <a:t>Streaming writes</a:t>
            </a:r>
          </a:p>
        </p:txBody>
      </p:sp>
      <p:sp>
        <p:nvSpPr>
          <p:cNvPr id="3" name="Text Placeholder 2">
            <a:extLst>
              <a:ext uri="{FF2B5EF4-FFF2-40B4-BE49-F238E27FC236}">
                <a16:creationId xmlns:a16="http://schemas.microsoft.com/office/drawing/2014/main" id="{4AC030C1-578A-49AD-9B72-876E79F4E47C}"/>
              </a:ext>
            </a:extLst>
          </p:cNvPr>
          <p:cNvSpPr>
            <a:spLocks noGrp="1"/>
          </p:cNvSpPr>
          <p:nvPr>
            <p:ph type="body" sz="quarter" idx="10"/>
          </p:nvPr>
        </p:nvSpPr>
        <p:spPr>
          <a:xfrm>
            <a:off x="6652591" y="2275664"/>
            <a:ext cx="4186516" cy="4225907"/>
          </a:xfrm>
        </p:spPr>
        <p:txBody>
          <a:bodyPr/>
          <a:lstStyle/>
          <a:p>
            <a:r>
              <a:rPr lang="en-US" dirty="0"/>
              <a:t>Append Mode</a:t>
            </a:r>
          </a:p>
          <a:p>
            <a:r>
              <a:rPr lang="en-US" dirty="0"/>
              <a:t>Complete Mode</a:t>
            </a:r>
          </a:p>
          <a:p>
            <a:pPr lvl="1"/>
            <a:r>
              <a:rPr lang="en-US" dirty="0"/>
              <a:t>Useful for Aggregation Tables</a:t>
            </a:r>
          </a:p>
        </p:txBody>
      </p:sp>
      <p:pic>
        <p:nvPicPr>
          <p:cNvPr id="4" name="Picture 3">
            <a:extLst>
              <a:ext uri="{FF2B5EF4-FFF2-40B4-BE49-F238E27FC236}">
                <a16:creationId xmlns:a16="http://schemas.microsoft.com/office/drawing/2014/main" id="{BECBBD91-68D5-45E4-9F82-E069A76A7FC1}"/>
              </a:ext>
            </a:extLst>
          </p:cNvPr>
          <p:cNvPicPr>
            <a:picLocks noChangeAspect="1"/>
          </p:cNvPicPr>
          <p:nvPr/>
        </p:nvPicPr>
        <p:blipFill>
          <a:blip r:embed="rId2"/>
          <a:stretch>
            <a:fillRect/>
          </a:stretch>
        </p:blipFill>
        <p:spPr>
          <a:xfrm>
            <a:off x="429039" y="2649192"/>
            <a:ext cx="6018144" cy="3295650"/>
          </a:xfrm>
          <a:prstGeom prst="rect">
            <a:avLst/>
          </a:prstGeom>
          <a:ln>
            <a:solidFill>
              <a:schemeClr val="tx1"/>
            </a:solidFill>
          </a:ln>
        </p:spPr>
      </p:pic>
    </p:spTree>
    <p:extLst>
      <p:ext uri="{BB962C8B-B14F-4D97-AF65-F5344CB8AC3E}">
        <p14:creationId xmlns:p14="http://schemas.microsoft.com/office/powerpoint/2010/main" val="2292061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EDAC5-C590-4BBE-B949-1CFAB71BB5BB}"/>
              </a:ext>
            </a:extLst>
          </p:cNvPr>
          <p:cNvSpPr>
            <a:spLocks noGrp="1"/>
          </p:cNvSpPr>
          <p:nvPr>
            <p:ph type="title"/>
          </p:nvPr>
        </p:nvSpPr>
        <p:spPr/>
        <p:txBody>
          <a:bodyPr/>
          <a:lstStyle/>
          <a:p>
            <a:r>
              <a:rPr lang="en-US" dirty="0"/>
              <a:t>checkpointing</a:t>
            </a:r>
          </a:p>
        </p:txBody>
      </p:sp>
      <p:sp>
        <p:nvSpPr>
          <p:cNvPr id="3" name="Text Placeholder 2">
            <a:extLst>
              <a:ext uri="{FF2B5EF4-FFF2-40B4-BE49-F238E27FC236}">
                <a16:creationId xmlns:a16="http://schemas.microsoft.com/office/drawing/2014/main" id="{48E1B8DA-7F06-4694-A042-B85668EB1E69}"/>
              </a:ext>
            </a:extLst>
          </p:cNvPr>
          <p:cNvSpPr>
            <a:spLocks noGrp="1"/>
          </p:cNvSpPr>
          <p:nvPr>
            <p:ph type="body" sz="quarter" idx="10"/>
          </p:nvPr>
        </p:nvSpPr>
        <p:spPr>
          <a:xfrm>
            <a:off x="609599" y="2275665"/>
            <a:ext cx="10229508" cy="1504484"/>
          </a:xfrm>
        </p:spPr>
        <p:txBody>
          <a:bodyPr/>
          <a:lstStyle/>
          <a:p>
            <a:r>
              <a:rPr lang="en-US" dirty="0"/>
              <a:t>Aides in the recovery from cluster failure.</a:t>
            </a:r>
          </a:p>
          <a:p>
            <a:r>
              <a:rPr lang="en-US" dirty="0"/>
              <a:t>Checkpoint directory is per query and allows Spark to continuously write metadata.</a:t>
            </a:r>
          </a:p>
        </p:txBody>
      </p:sp>
      <p:pic>
        <p:nvPicPr>
          <p:cNvPr id="4" name="Picture 3">
            <a:extLst>
              <a:ext uri="{FF2B5EF4-FFF2-40B4-BE49-F238E27FC236}">
                <a16:creationId xmlns:a16="http://schemas.microsoft.com/office/drawing/2014/main" id="{AB21CF97-4220-417E-B52A-22D588D65BE9}"/>
              </a:ext>
            </a:extLst>
          </p:cNvPr>
          <p:cNvPicPr>
            <a:picLocks noChangeAspect="1"/>
          </p:cNvPicPr>
          <p:nvPr/>
        </p:nvPicPr>
        <p:blipFill>
          <a:blip r:embed="rId3"/>
          <a:stretch>
            <a:fillRect/>
          </a:stretch>
        </p:blipFill>
        <p:spPr>
          <a:xfrm>
            <a:off x="2434113" y="4744657"/>
            <a:ext cx="7323773" cy="408623"/>
          </a:xfrm>
          <a:prstGeom prst="rect">
            <a:avLst/>
          </a:prstGeom>
          <a:ln>
            <a:solidFill>
              <a:schemeClr val="tx1"/>
            </a:solidFill>
          </a:ln>
        </p:spPr>
      </p:pic>
    </p:spTree>
    <p:extLst>
      <p:ext uri="{BB962C8B-B14F-4D97-AF65-F5344CB8AC3E}">
        <p14:creationId xmlns:p14="http://schemas.microsoft.com/office/powerpoint/2010/main" val="3068427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E40678-D7F4-4C5D-BD90-8D14EC756DD5}"/>
              </a:ext>
            </a:extLst>
          </p:cNvPr>
          <p:cNvSpPr>
            <a:spLocks noGrp="1"/>
          </p:cNvSpPr>
          <p:nvPr>
            <p:ph type="title"/>
          </p:nvPr>
        </p:nvSpPr>
        <p:spPr/>
        <p:txBody>
          <a:bodyPr/>
          <a:lstStyle/>
          <a:p>
            <a:r>
              <a:rPr lang="en-US" dirty="0"/>
              <a:t>Databricks machine learning</a:t>
            </a:r>
          </a:p>
        </p:txBody>
      </p:sp>
    </p:spTree>
    <p:extLst>
      <p:ext uri="{BB962C8B-B14F-4D97-AF65-F5344CB8AC3E}">
        <p14:creationId xmlns:p14="http://schemas.microsoft.com/office/powerpoint/2010/main" val="16424263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8B49-F41C-4422-B487-1B55930217B2}"/>
              </a:ext>
            </a:extLst>
          </p:cNvPr>
          <p:cNvSpPr>
            <a:spLocks noGrp="1"/>
          </p:cNvSpPr>
          <p:nvPr>
            <p:ph type="title"/>
          </p:nvPr>
        </p:nvSpPr>
        <p:spPr/>
        <p:txBody>
          <a:bodyPr/>
          <a:lstStyle/>
          <a:p>
            <a:r>
              <a:rPr lang="en-US" dirty="0"/>
              <a:t>Machine learning Algorithms available</a:t>
            </a:r>
          </a:p>
        </p:txBody>
      </p:sp>
      <p:sp>
        <p:nvSpPr>
          <p:cNvPr id="4" name="Rectangle: Rounded Corners 3"/>
          <p:cNvSpPr/>
          <p:nvPr/>
        </p:nvSpPr>
        <p:spPr>
          <a:xfrm>
            <a:off x="797601" y="2138173"/>
            <a:ext cx="3716688" cy="822813"/>
          </a:xfrm>
          <a:prstGeom prst="roundRect">
            <a:avLst/>
          </a:prstGeom>
          <a:solidFill>
            <a:srgbClr val="C9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Classification</a:t>
            </a:r>
          </a:p>
        </p:txBody>
      </p:sp>
      <p:sp>
        <p:nvSpPr>
          <p:cNvPr id="5" name="Rectangle: Rounded Corners 4"/>
          <p:cNvSpPr/>
          <p:nvPr/>
        </p:nvSpPr>
        <p:spPr>
          <a:xfrm>
            <a:off x="797600" y="4022455"/>
            <a:ext cx="3716688" cy="822813"/>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Regression</a:t>
            </a:r>
          </a:p>
        </p:txBody>
      </p:sp>
      <p:sp>
        <p:nvSpPr>
          <p:cNvPr id="6" name="Rectangle: Rounded Corners 5"/>
          <p:cNvSpPr/>
          <p:nvPr/>
        </p:nvSpPr>
        <p:spPr>
          <a:xfrm>
            <a:off x="797600" y="3080314"/>
            <a:ext cx="3716688" cy="822813"/>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Decision Trees</a:t>
            </a:r>
          </a:p>
        </p:txBody>
      </p:sp>
      <p:sp>
        <p:nvSpPr>
          <p:cNvPr id="7" name="Rectangle: Rounded Corners 6"/>
          <p:cNvSpPr/>
          <p:nvPr/>
        </p:nvSpPr>
        <p:spPr>
          <a:xfrm>
            <a:off x="797599" y="5906737"/>
            <a:ext cx="3716688" cy="822813"/>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Recommendation</a:t>
            </a:r>
          </a:p>
        </p:txBody>
      </p:sp>
      <p:sp>
        <p:nvSpPr>
          <p:cNvPr id="8" name="Rectangle: Rounded Corners 7"/>
          <p:cNvSpPr/>
          <p:nvPr/>
        </p:nvSpPr>
        <p:spPr>
          <a:xfrm>
            <a:off x="797600" y="4964596"/>
            <a:ext cx="3716688" cy="822813"/>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Clustering</a:t>
            </a:r>
          </a:p>
        </p:txBody>
      </p:sp>
      <p:pic>
        <p:nvPicPr>
          <p:cNvPr id="3" name="Picture 2">
            <a:extLst>
              <a:ext uri="{FF2B5EF4-FFF2-40B4-BE49-F238E27FC236}">
                <a16:creationId xmlns:a16="http://schemas.microsoft.com/office/drawing/2014/main" id="{D8AC601B-D78A-48F0-B22C-0D8DDBFE0DE8}"/>
              </a:ext>
            </a:extLst>
          </p:cNvPr>
          <p:cNvPicPr>
            <a:picLocks noChangeAspect="1"/>
          </p:cNvPicPr>
          <p:nvPr/>
        </p:nvPicPr>
        <p:blipFill>
          <a:blip r:embed="rId3"/>
          <a:stretch>
            <a:fillRect/>
          </a:stretch>
        </p:blipFill>
        <p:spPr>
          <a:xfrm>
            <a:off x="9384800" y="3672907"/>
            <a:ext cx="1281725" cy="1370889"/>
          </a:xfrm>
          <a:prstGeom prst="rect">
            <a:avLst/>
          </a:prstGeom>
        </p:spPr>
      </p:pic>
      <p:pic>
        <p:nvPicPr>
          <p:cNvPr id="9" name="Picture 8">
            <a:extLst>
              <a:ext uri="{FF2B5EF4-FFF2-40B4-BE49-F238E27FC236}">
                <a16:creationId xmlns:a16="http://schemas.microsoft.com/office/drawing/2014/main" id="{BD642A1E-2C89-4581-974F-7F16ED047B52}"/>
              </a:ext>
            </a:extLst>
          </p:cNvPr>
          <p:cNvPicPr>
            <a:picLocks noChangeAspect="1"/>
          </p:cNvPicPr>
          <p:nvPr/>
        </p:nvPicPr>
        <p:blipFill>
          <a:blip r:embed="rId4"/>
          <a:stretch>
            <a:fillRect/>
          </a:stretch>
        </p:blipFill>
        <p:spPr>
          <a:xfrm>
            <a:off x="8798222" y="2337978"/>
            <a:ext cx="2454879" cy="1037273"/>
          </a:xfrm>
          <a:prstGeom prst="rect">
            <a:avLst/>
          </a:prstGeom>
        </p:spPr>
      </p:pic>
      <p:pic>
        <p:nvPicPr>
          <p:cNvPr id="10" name="Picture 9">
            <a:extLst>
              <a:ext uri="{FF2B5EF4-FFF2-40B4-BE49-F238E27FC236}">
                <a16:creationId xmlns:a16="http://schemas.microsoft.com/office/drawing/2014/main" id="{376F52F2-F471-4C8B-98F2-A08D8A3F2890}"/>
              </a:ext>
            </a:extLst>
          </p:cNvPr>
          <p:cNvPicPr>
            <a:picLocks noChangeAspect="1"/>
          </p:cNvPicPr>
          <p:nvPr/>
        </p:nvPicPr>
        <p:blipFill>
          <a:blip r:embed="rId5"/>
          <a:stretch>
            <a:fillRect/>
          </a:stretch>
        </p:blipFill>
        <p:spPr>
          <a:xfrm>
            <a:off x="5644793" y="4460263"/>
            <a:ext cx="1709711" cy="1709711"/>
          </a:xfrm>
          <a:prstGeom prst="rect">
            <a:avLst/>
          </a:prstGeom>
        </p:spPr>
      </p:pic>
      <p:pic>
        <p:nvPicPr>
          <p:cNvPr id="11" name="Picture 10">
            <a:extLst>
              <a:ext uri="{FF2B5EF4-FFF2-40B4-BE49-F238E27FC236}">
                <a16:creationId xmlns:a16="http://schemas.microsoft.com/office/drawing/2014/main" id="{18B6A009-B816-4871-B5FE-72AC052051E0}"/>
              </a:ext>
            </a:extLst>
          </p:cNvPr>
          <p:cNvPicPr>
            <a:picLocks noChangeAspect="1"/>
          </p:cNvPicPr>
          <p:nvPr/>
        </p:nvPicPr>
        <p:blipFill>
          <a:blip r:embed="rId6"/>
          <a:stretch>
            <a:fillRect/>
          </a:stretch>
        </p:blipFill>
        <p:spPr>
          <a:xfrm>
            <a:off x="8787412" y="5341452"/>
            <a:ext cx="2476500" cy="857250"/>
          </a:xfrm>
          <a:prstGeom prst="rect">
            <a:avLst/>
          </a:prstGeom>
        </p:spPr>
      </p:pic>
      <p:pic>
        <p:nvPicPr>
          <p:cNvPr id="12" name="Picture 11">
            <a:extLst>
              <a:ext uri="{FF2B5EF4-FFF2-40B4-BE49-F238E27FC236}">
                <a16:creationId xmlns:a16="http://schemas.microsoft.com/office/drawing/2014/main" id="{7699F724-6479-474F-95F2-CF02568CD672}"/>
              </a:ext>
            </a:extLst>
          </p:cNvPr>
          <p:cNvPicPr>
            <a:picLocks noChangeAspect="1"/>
          </p:cNvPicPr>
          <p:nvPr/>
        </p:nvPicPr>
        <p:blipFill>
          <a:blip r:embed="rId7"/>
          <a:stretch>
            <a:fillRect/>
          </a:stretch>
        </p:blipFill>
        <p:spPr>
          <a:xfrm>
            <a:off x="5383707" y="2229371"/>
            <a:ext cx="2143906" cy="2143906"/>
          </a:xfrm>
          <a:prstGeom prst="rect">
            <a:avLst/>
          </a:prstGeom>
        </p:spPr>
      </p:pic>
    </p:spTree>
    <p:extLst>
      <p:ext uri="{BB962C8B-B14F-4D97-AF65-F5344CB8AC3E}">
        <p14:creationId xmlns:p14="http://schemas.microsoft.com/office/powerpoint/2010/main" val="134436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303E-2FDE-4BE0-A0AF-F55D9957B684}"/>
              </a:ext>
            </a:extLst>
          </p:cNvPr>
          <p:cNvSpPr>
            <a:spLocks noGrp="1"/>
          </p:cNvSpPr>
          <p:nvPr>
            <p:ph type="title"/>
          </p:nvPr>
        </p:nvSpPr>
        <p:spPr/>
        <p:txBody>
          <a:bodyPr/>
          <a:lstStyle/>
          <a:p>
            <a:r>
              <a:rPr lang="en-US" dirty="0"/>
              <a:t>Machine learning pipelines</a:t>
            </a:r>
          </a:p>
        </p:txBody>
      </p:sp>
      <p:grpSp>
        <p:nvGrpSpPr>
          <p:cNvPr id="4" name="Group 3"/>
          <p:cNvGrpSpPr/>
          <p:nvPr/>
        </p:nvGrpSpPr>
        <p:grpSpPr>
          <a:xfrm>
            <a:off x="689428" y="2368803"/>
            <a:ext cx="10813144" cy="3722274"/>
            <a:chOff x="609601" y="2115686"/>
            <a:chExt cx="9977686" cy="927501"/>
          </a:xfrm>
        </p:grpSpPr>
        <p:sp>
          <p:nvSpPr>
            <p:cNvPr id="5" name="Rectangle: Rounded Corners 4">
              <a:extLst>
                <a:ext uri="{FF2B5EF4-FFF2-40B4-BE49-F238E27FC236}">
                  <a16:creationId xmlns:a16="http://schemas.microsoft.com/office/drawing/2014/main" id="{D40176A8-208E-4425-BA2E-8E70A00ABF50}"/>
                </a:ext>
              </a:extLst>
            </p:cNvPr>
            <p:cNvSpPr/>
            <p:nvPr/>
          </p:nvSpPr>
          <p:spPr>
            <a:xfrm>
              <a:off x="748370" y="2174063"/>
              <a:ext cx="9838917" cy="8691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p:cNvSpPr/>
            <p:nvPr/>
          </p:nvSpPr>
          <p:spPr>
            <a:xfrm>
              <a:off x="609601" y="2115686"/>
              <a:ext cx="2307771" cy="134772"/>
            </a:xfrm>
            <a:prstGeom prst="round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Pipeline</a:t>
              </a:r>
            </a:p>
          </p:txBody>
        </p:sp>
      </p:grpSp>
      <p:grpSp>
        <p:nvGrpSpPr>
          <p:cNvPr id="16" name="Group 15"/>
          <p:cNvGrpSpPr/>
          <p:nvPr/>
        </p:nvGrpSpPr>
        <p:grpSpPr>
          <a:xfrm>
            <a:off x="1139371" y="4629306"/>
            <a:ext cx="10001883" cy="982552"/>
            <a:chOff x="442685" y="3103360"/>
            <a:chExt cx="10001883" cy="982552"/>
          </a:xfrm>
          <a:effectLst>
            <a:outerShdw blurRad="50800" dist="38100" dir="8100000" algn="tr" rotWithShape="0">
              <a:prstClr val="black">
                <a:alpha val="40000"/>
              </a:prstClr>
            </a:outerShdw>
          </a:effectLst>
        </p:grpSpPr>
        <p:grpSp>
          <p:nvGrpSpPr>
            <p:cNvPr id="7" name="Group 6"/>
            <p:cNvGrpSpPr/>
            <p:nvPr/>
          </p:nvGrpSpPr>
          <p:grpSpPr>
            <a:xfrm>
              <a:off x="442685" y="3103360"/>
              <a:ext cx="10001883" cy="982552"/>
              <a:chOff x="609601" y="3103360"/>
              <a:chExt cx="10001883" cy="982552"/>
            </a:xfrm>
          </p:grpSpPr>
          <p:sp>
            <p:nvSpPr>
              <p:cNvPr id="8" name="Rectangle: Rounded Corners 7">
                <a:extLst>
                  <a:ext uri="{FF2B5EF4-FFF2-40B4-BE49-F238E27FC236}">
                    <a16:creationId xmlns:a16="http://schemas.microsoft.com/office/drawing/2014/main" id="{D40176A8-208E-4425-BA2E-8E70A00ABF50}"/>
                  </a:ext>
                </a:extLst>
              </p:cNvPr>
              <p:cNvSpPr/>
              <p:nvPr/>
            </p:nvSpPr>
            <p:spPr>
              <a:xfrm>
                <a:off x="772567" y="3181617"/>
                <a:ext cx="9838917" cy="904295"/>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p:cNvSpPr/>
              <p:nvPr/>
            </p:nvSpPr>
            <p:spPr>
              <a:xfrm>
                <a:off x="609601" y="3103360"/>
                <a:ext cx="2307771" cy="464457"/>
              </a:xfrm>
              <a:prstGeom prst="round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Transformer</a:t>
                </a:r>
              </a:p>
            </p:txBody>
          </p:sp>
        </p:grpSp>
        <p:sp>
          <p:nvSpPr>
            <p:cNvPr id="13" name="TextBox 12"/>
            <p:cNvSpPr txBox="1"/>
            <p:nvPr/>
          </p:nvSpPr>
          <p:spPr>
            <a:xfrm>
              <a:off x="2852057" y="3227909"/>
              <a:ext cx="7402286" cy="830997"/>
            </a:xfrm>
            <a:prstGeom prst="rect">
              <a:avLst/>
            </a:prstGeom>
            <a:noFill/>
          </p:spPr>
          <p:txBody>
            <a:bodyPr wrap="square" rtlCol="0">
              <a:spAutoFit/>
            </a:bodyPr>
            <a:lstStyle/>
            <a:p>
              <a:r>
                <a:rPr lang="en-US" sz="2400" dirty="0">
                  <a:solidFill>
                    <a:schemeClr val="tx1"/>
                  </a:solidFill>
                  <a:latin typeface="Raleway"/>
                  <a:cs typeface="Raleway"/>
                </a:rPr>
                <a:t>An algorithm which can transform one </a:t>
              </a:r>
              <a:r>
                <a:rPr lang="en-US" sz="2400" dirty="0" err="1">
                  <a:solidFill>
                    <a:schemeClr val="tx1"/>
                  </a:solidFill>
                  <a:latin typeface="Raleway"/>
                  <a:cs typeface="Raleway"/>
                </a:rPr>
                <a:t>DataFrame</a:t>
              </a:r>
              <a:r>
                <a:rPr lang="en-US" sz="2400" dirty="0">
                  <a:solidFill>
                    <a:schemeClr val="tx1"/>
                  </a:solidFill>
                  <a:latin typeface="Raleway"/>
                  <a:cs typeface="Raleway"/>
                </a:rPr>
                <a:t> into another </a:t>
              </a:r>
              <a:r>
                <a:rPr lang="en-US" sz="2400" dirty="0" err="1">
                  <a:solidFill>
                    <a:schemeClr val="tx1"/>
                  </a:solidFill>
                  <a:latin typeface="Raleway"/>
                  <a:cs typeface="Raleway"/>
                </a:rPr>
                <a:t>DataFrame</a:t>
              </a:r>
              <a:r>
                <a:rPr lang="en-US" sz="2400" dirty="0">
                  <a:solidFill>
                    <a:schemeClr val="tx1"/>
                  </a:solidFill>
                  <a:latin typeface="Raleway"/>
                  <a:cs typeface="Raleway"/>
                </a:rPr>
                <a:t>.</a:t>
              </a:r>
            </a:p>
          </p:txBody>
        </p:sp>
      </p:grpSp>
      <p:grpSp>
        <p:nvGrpSpPr>
          <p:cNvPr id="15" name="Group 14"/>
          <p:cNvGrpSpPr/>
          <p:nvPr/>
        </p:nvGrpSpPr>
        <p:grpSpPr>
          <a:xfrm>
            <a:off x="1139371" y="3065748"/>
            <a:ext cx="10001884" cy="1071172"/>
            <a:chOff x="442684" y="3690484"/>
            <a:chExt cx="10001884" cy="1071172"/>
          </a:xfrm>
          <a:effectLst>
            <a:outerShdw blurRad="50800" dist="38100" dir="8100000" algn="tr" rotWithShape="0">
              <a:prstClr val="black">
                <a:alpha val="40000"/>
              </a:prstClr>
            </a:outerShdw>
          </a:effectLst>
        </p:grpSpPr>
        <p:grpSp>
          <p:nvGrpSpPr>
            <p:cNvPr id="10" name="Group 9"/>
            <p:cNvGrpSpPr/>
            <p:nvPr/>
          </p:nvGrpSpPr>
          <p:grpSpPr>
            <a:xfrm>
              <a:off x="442684" y="3690484"/>
              <a:ext cx="10001884" cy="1071172"/>
              <a:chOff x="609600" y="3690484"/>
              <a:chExt cx="10001884" cy="1071172"/>
            </a:xfrm>
          </p:grpSpPr>
          <p:sp>
            <p:nvSpPr>
              <p:cNvPr id="11" name="Rectangle: Rounded Corners 10">
                <a:extLst>
                  <a:ext uri="{FF2B5EF4-FFF2-40B4-BE49-F238E27FC236}">
                    <a16:creationId xmlns:a16="http://schemas.microsoft.com/office/drawing/2014/main" id="{D40176A8-208E-4425-BA2E-8E70A00ABF50}"/>
                  </a:ext>
                </a:extLst>
              </p:cNvPr>
              <p:cNvSpPr/>
              <p:nvPr/>
            </p:nvSpPr>
            <p:spPr>
              <a:xfrm>
                <a:off x="772567" y="3827682"/>
                <a:ext cx="9838917" cy="933974"/>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609600" y="3690484"/>
                <a:ext cx="2307771" cy="464457"/>
              </a:xfrm>
              <a:prstGeom prst="roundRect">
                <a:avLst/>
              </a:prstGeom>
              <a:solidFill>
                <a:srgbClr val="CA31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Estimator</a:t>
                </a:r>
              </a:p>
            </p:txBody>
          </p:sp>
        </p:grpSp>
        <p:sp>
          <p:nvSpPr>
            <p:cNvPr id="14" name="TextBox 13"/>
            <p:cNvSpPr txBox="1"/>
            <p:nvPr/>
          </p:nvSpPr>
          <p:spPr>
            <a:xfrm>
              <a:off x="2852057" y="3863716"/>
              <a:ext cx="7402286" cy="830997"/>
            </a:xfrm>
            <a:prstGeom prst="rect">
              <a:avLst/>
            </a:prstGeom>
            <a:noFill/>
          </p:spPr>
          <p:txBody>
            <a:bodyPr wrap="square" rtlCol="0">
              <a:spAutoFit/>
            </a:bodyPr>
            <a:lstStyle/>
            <a:p>
              <a:r>
                <a:rPr lang="en-US" sz="2400" dirty="0">
                  <a:solidFill>
                    <a:schemeClr val="tx1"/>
                  </a:solidFill>
                  <a:latin typeface="Raleway"/>
                  <a:cs typeface="Raleway"/>
                </a:rPr>
                <a:t>An algorithm which can be fit on a </a:t>
              </a:r>
              <a:r>
                <a:rPr lang="en-US" sz="2400" dirty="0" err="1">
                  <a:solidFill>
                    <a:schemeClr val="tx1"/>
                  </a:solidFill>
                  <a:latin typeface="Raleway"/>
                  <a:cs typeface="Raleway"/>
                </a:rPr>
                <a:t>DataFrame</a:t>
              </a:r>
              <a:r>
                <a:rPr lang="en-US" sz="2400" dirty="0">
                  <a:solidFill>
                    <a:schemeClr val="tx1"/>
                  </a:solidFill>
                  <a:latin typeface="Raleway"/>
                  <a:cs typeface="Raleway"/>
                </a:rPr>
                <a:t> to produce a Transformer.</a:t>
              </a:r>
            </a:p>
          </p:txBody>
        </p:sp>
      </p:grpSp>
      <p:sp>
        <p:nvSpPr>
          <p:cNvPr id="18" name="Plus 17"/>
          <p:cNvSpPr/>
          <p:nvPr/>
        </p:nvSpPr>
        <p:spPr>
          <a:xfrm>
            <a:off x="5913565" y="4175354"/>
            <a:ext cx="515257" cy="461132"/>
          </a:xfrm>
          <a:prstGeom prst="mathPl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413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Pipeline</a:t>
            </a:r>
          </a:p>
        </p:txBody>
      </p:sp>
      <p:pic>
        <p:nvPicPr>
          <p:cNvPr id="4" name="Picture 3"/>
          <p:cNvPicPr>
            <a:picLocks noChangeAspect="1"/>
          </p:cNvPicPr>
          <p:nvPr/>
        </p:nvPicPr>
        <p:blipFill>
          <a:blip r:embed="rId2"/>
          <a:stretch>
            <a:fillRect/>
          </a:stretch>
        </p:blipFill>
        <p:spPr>
          <a:xfrm>
            <a:off x="609599" y="2185533"/>
            <a:ext cx="7762875" cy="1209675"/>
          </a:xfrm>
          <a:prstGeom prst="rect">
            <a:avLst/>
          </a:prstGeom>
          <a:ln>
            <a:solidFill>
              <a:schemeClr val="tx1"/>
            </a:solidFill>
          </a:ln>
        </p:spPr>
      </p:pic>
      <p:grpSp>
        <p:nvGrpSpPr>
          <p:cNvPr id="13" name="Group 12"/>
          <p:cNvGrpSpPr/>
          <p:nvPr/>
        </p:nvGrpSpPr>
        <p:grpSpPr>
          <a:xfrm>
            <a:off x="2596078" y="4061299"/>
            <a:ext cx="6999844" cy="1756228"/>
            <a:chOff x="2759362" y="3389090"/>
            <a:chExt cx="6999844" cy="1756228"/>
          </a:xfrm>
        </p:grpSpPr>
        <p:sp>
          <p:nvSpPr>
            <p:cNvPr id="5" name="Rounded Rectangle 4"/>
            <p:cNvSpPr/>
            <p:nvPr/>
          </p:nvSpPr>
          <p:spPr>
            <a:xfrm>
              <a:off x="2946400" y="3904708"/>
              <a:ext cx="1422400" cy="1088571"/>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Tokenizer</a:t>
              </a:r>
            </a:p>
            <a:p>
              <a:pPr algn="ctr"/>
              <a:r>
                <a:rPr lang="en-US" sz="1100" i="1" dirty="0"/>
                <a:t>(Transformer)</a:t>
              </a:r>
            </a:p>
          </p:txBody>
        </p:sp>
        <p:sp>
          <p:nvSpPr>
            <p:cNvPr id="6" name="Rounded Rectangle 5"/>
            <p:cNvSpPr/>
            <p:nvPr/>
          </p:nvSpPr>
          <p:spPr>
            <a:xfrm>
              <a:off x="5529943" y="3904705"/>
              <a:ext cx="1422400" cy="1088571"/>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HashingTF</a:t>
              </a:r>
              <a:endParaRPr lang="en-US" dirty="0"/>
            </a:p>
            <a:p>
              <a:pPr algn="ctr"/>
              <a:r>
                <a:rPr lang="en-US" sz="1100" i="1" dirty="0"/>
                <a:t>(Transformer)</a:t>
              </a:r>
            </a:p>
          </p:txBody>
        </p:sp>
        <p:sp>
          <p:nvSpPr>
            <p:cNvPr id="7" name="Rounded Rectangle 6"/>
            <p:cNvSpPr/>
            <p:nvPr/>
          </p:nvSpPr>
          <p:spPr>
            <a:xfrm>
              <a:off x="8113486" y="3904706"/>
              <a:ext cx="1516742" cy="1088571"/>
            </a:xfrm>
            <a:prstGeom prst="roundRect">
              <a:avLst/>
            </a:prstGeom>
            <a:solidFill>
              <a:schemeClr val="accent2"/>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a:p>
              <a:pPr algn="ctr"/>
              <a:r>
                <a:rPr lang="en-US" sz="1100" i="1" dirty="0"/>
                <a:t>(Estimator)</a:t>
              </a:r>
            </a:p>
          </p:txBody>
        </p:sp>
        <p:sp>
          <p:nvSpPr>
            <p:cNvPr id="10" name="Right Arrow 9"/>
            <p:cNvSpPr/>
            <p:nvPr/>
          </p:nvSpPr>
          <p:spPr>
            <a:xfrm>
              <a:off x="4601028" y="4274818"/>
              <a:ext cx="696686" cy="3483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7184571" y="4274818"/>
              <a:ext cx="696686" cy="34834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2759362" y="3389090"/>
              <a:ext cx="6999844" cy="175622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tx1"/>
                  </a:solidFill>
                </a:rPr>
                <a:t>Pipeline</a:t>
              </a:r>
            </a:p>
          </p:txBody>
        </p:sp>
      </p:grpSp>
      <p:sp>
        <p:nvSpPr>
          <p:cNvPr id="14" name="Rounded Rectangle 13"/>
          <p:cNvSpPr/>
          <p:nvPr/>
        </p:nvSpPr>
        <p:spPr>
          <a:xfrm>
            <a:off x="725714" y="4061299"/>
            <a:ext cx="1277257" cy="663097"/>
          </a:xfrm>
          <a:prstGeom prst="roundRect">
            <a:avLst/>
          </a:prstGeom>
          <a:solidFill>
            <a:schemeClr val="bg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 Data</a:t>
            </a:r>
          </a:p>
        </p:txBody>
      </p:sp>
      <p:sp>
        <p:nvSpPr>
          <p:cNvPr id="15" name="Rounded Rectangle 14"/>
          <p:cNvSpPr/>
          <p:nvPr/>
        </p:nvSpPr>
        <p:spPr>
          <a:xfrm>
            <a:off x="725713" y="5187291"/>
            <a:ext cx="1277257" cy="663097"/>
          </a:xfrm>
          <a:prstGeom prst="roundRect">
            <a:avLst/>
          </a:prstGeom>
          <a:solidFill>
            <a:schemeClr val="bg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Data</a:t>
            </a:r>
          </a:p>
        </p:txBody>
      </p:sp>
      <p:sp>
        <p:nvSpPr>
          <p:cNvPr id="16" name="Rounded Rectangle 15"/>
          <p:cNvSpPr/>
          <p:nvPr/>
        </p:nvSpPr>
        <p:spPr>
          <a:xfrm>
            <a:off x="10191007" y="4061299"/>
            <a:ext cx="1391393" cy="663097"/>
          </a:xfrm>
          <a:prstGeom prst="roundRect">
            <a:avLst/>
          </a:prstGeom>
          <a:solidFill>
            <a:schemeClr val="bg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Fit Model</a:t>
            </a:r>
          </a:p>
        </p:txBody>
      </p:sp>
      <p:sp>
        <p:nvSpPr>
          <p:cNvPr id="17" name="Rounded Rectangle 16"/>
          <p:cNvSpPr/>
          <p:nvPr/>
        </p:nvSpPr>
        <p:spPr>
          <a:xfrm>
            <a:off x="10191006" y="5187291"/>
            <a:ext cx="1391394" cy="663097"/>
          </a:xfrm>
          <a:prstGeom prst="roundRect">
            <a:avLst/>
          </a:prstGeom>
          <a:solidFill>
            <a:schemeClr val="bg2">
              <a:lumMod val="60000"/>
              <a:lumOff val="4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Predictions</a:t>
            </a:r>
          </a:p>
        </p:txBody>
      </p:sp>
      <p:cxnSp>
        <p:nvCxnSpPr>
          <p:cNvPr id="19" name="Straight Arrow Connector 18"/>
          <p:cNvCxnSpPr/>
          <p:nvPr/>
        </p:nvCxnSpPr>
        <p:spPr>
          <a:xfrm>
            <a:off x="2119086" y="4448625"/>
            <a:ext cx="391885" cy="32657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2102594" y="5187291"/>
            <a:ext cx="408377" cy="3315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9681029" y="5452748"/>
            <a:ext cx="380999" cy="660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9702964" y="4392847"/>
            <a:ext cx="359064" cy="1179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6">
            <a:extLst>
              <a:ext uri="{FF2B5EF4-FFF2-40B4-BE49-F238E27FC236}">
                <a16:creationId xmlns:a16="http://schemas.microsoft.com/office/drawing/2014/main" id="{F1A66FD7-3500-42BA-8342-974057600888}"/>
              </a:ext>
            </a:extLst>
          </p:cNvPr>
          <p:cNvSpPr/>
          <p:nvPr/>
        </p:nvSpPr>
        <p:spPr>
          <a:xfrm>
            <a:off x="7950201" y="4576912"/>
            <a:ext cx="1516742" cy="1088571"/>
          </a:xfrm>
          <a:prstGeom prst="round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 Regression</a:t>
            </a:r>
          </a:p>
          <a:p>
            <a:pPr algn="ctr"/>
            <a:r>
              <a:rPr lang="en-US" sz="1100" i="1" dirty="0"/>
              <a:t>(Transformer)</a:t>
            </a:r>
          </a:p>
        </p:txBody>
      </p:sp>
    </p:spTree>
    <p:extLst>
      <p:ext uri="{BB962C8B-B14F-4D97-AF65-F5344CB8AC3E}">
        <p14:creationId xmlns:p14="http://schemas.microsoft.com/office/powerpoint/2010/main" val="229098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ACF548-3975-4343-8BE3-9E3DCA67246F}"/>
              </a:ext>
            </a:extLst>
          </p:cNvPr>
          <p:cNvSpPr>
            <a:spLocks noGrp="1"/>
          </p:cNvSpPr>
          <p:nvPr>
            <p:ph type="title"/>
          </p:nvPr>
        </p:nvSpPr>
        <p:spPr/>
        <p:txBody>
          <a:bodyPr/>
          <a:lstStyle/>
          <a:p>
            <a:r>
              <a:rPr lang="en-US" dirty="0"/>
              <a:t>Thank you!</a:t>
            </a:r>
            <a:br>
              <a:rPr lang="en-US" dirty="0"/>
            </a:br>
            <a:r>
              <a:rPr lang="en-US" dirty="0"/>
              <a:t>Questions?</a:t>
            </a:r>
          </a:p>
        </p:txBody>
      </p:sp>
    </p:spTree>
    <p:extLst>
      <p:ext uri="{BB962C8B-B14F-4D97-AF65-F5344CB8AC3E}">
        <p14:creationId xmlns:p14="http://schemas.microsoft.com/office/powerpoint/2010/main" val="1858673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87063-C860-4C13-B2EA-F05DC9DB958F}"/>
              </a:ext>
            </a:extLst>
          </p:cNvPr>
          <p:cNvSpPr>
            <a:spLocks noGrp="1"/>
          </p:cNvSpPr>
          <p:nvPr>
            <p:ph type="title"/>
          </p:nvPr>
        </p:nvSpPr>
        <p:spPr/>
        <p:txBody>
          <a:bodyPr/>
          <a:lstStyle/>
          <a:p>
            <a:r>
              <a:rPr lang="en-US" dirty="0"/>
              <a:t>Backup Slides</a:t>
            </a:r>
          </a:p>
        </p:txBody>
      </p:sp>
    </p:spTree>
    <p:extLst>
      <p:ext uri="{BB962C8B-B14F-4D97-AF65-F5344CB8AC3E}">
        <p14:creationId xmlns:p14="http://schemas.microsoft.com/office/powerpoint/2010/main" val="2083415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p:spPr>
        <p:txBody>
          <a:bodyPr lIns="91425" tIns="91425" rIns="91425" bIns="91425" anchor="ctr" anchorCtr="0"/>
          <a:lstStyle/>
          <a:p>
            <a:r>
              <a:rPr lang="en-US" dirty="0"/>
              <a:t>Traditional Data Analytics</a:t>
            </a:r>
          </a:p>
        </p:txBody>
      </p:sp>
      <p:sp>
        <p:nvSpPr>
          <p:cNvPr id="3" name="Content Placeholder 2"/>
          <p:cNvSpPr>
            <a:spLocks noGrp="1"/>
          </p:cNvSpPr>
          <p:nvPr>
            <p:ph type="body" sz="quarter" idx="10"/>
          </p:nvPr>
        </p:nvSpPr>
        <p:spPr>
          <a:xfrm>
            <a:off x="609600" y="3533900"/>
            <a:ext cx="7361105" cy="2769517"/>
          </a:xfrm>
          <a:prstGeom prst="rect">
            <a:avLst/>
          </a:prstGeom>
          <a:noFill/>
          <a:ln>
            <a:noFill/>
          </a:ln>
        </p:spPr>
        <p:txBody>
          <a:bodyPr>
            <a:normAutofit/>
          </a:bodyPr>
          <a:lstStyle/>
          <a:p>
            <a:pPr marL="342900" indent="-342900">
              <a:buFont typeface="Arial" panose="020B0604020202020204" pitchFamily="34" charset="0"/>
              <a:buChar char="•"/>
            </a:pPr>
            <a:r>
              <a:rPr lang="en-US" dirty="0"/>
              <a:t>Relational Data</a:t>
            </a:r>
          </a:p>
          <a:p>
            <a:pPr marL="342900" lvl="1" indent="-342900">
              <a:buFont typeface="Arial" panose="020B0604020202020204" pitchFamily="34" charset="0"/>
              <a:buChar char="•"/>
            </a:pPr>
            <a:r>
              <a:rPr lang="en-US" dirty="0"/>
              <a:t>Scalability is limited</a:t>
            </a:r>
          </a:p>
          <a:p>
            <a:pPr marL="342900" lvl="1" indent="-342900">
              <a:buFont typeface="Arial" panose="020B0604020202020204" pitchFamily="34" charset="0"/>
              <a:buChar char="•"/>
            </a:pPr>
            <a:r>
              <a:rPr lang="en-US" dirty="0"/>
              <a:t>Upfront data modeling</a:t>
            </a:r>
          </a:p>
          <a:p>
            <a:pPr marL="342900" lvl="1" indent="-342900">
              <a:buFont typeface="Arial" panose="020B0604020202020204" pitchFamily="34" charset="0"/>
              <a:buChar char="•"/>
            </a:pPr>
            <a:r>
              <a:rPr lang="en-US" dirty="0"/>
              <a:t>Difficult and time consuming to modify</a:t>
            </a:r>
          </a:p>
          <a:p>
            <a:pPr marL="342900" indent="-342900">
              <a:buFont typeface="Arial" panose="020B0604020202020204" pitchFamily="34" charset="0"/>
              <a:buChar char="•"/>
            </a:pPr>
            <a:r>
              <a:rPr lang="en-US" dirty="0"/>
              <a:t>Limits access to data for additional insights</a:t>
            </a:r>
          </a:p>
        </p:txBody>
      </p:sp>
      <p:pic>
        <p:nvPicPr>
          <p:cNvPr id="22" name="Picture 21">
            <a:extLst>
              <a:ext uri="{FF2B5EF4-FFF2-40B4-BE49-F238E27FC236}">
                <a16:creationId xmlns:a16="http://schemas.microsoft.com/office/drawing/2014/main" id="{7A16E9B5-6256-46EC-9B1A-4947E2B0BABC}"/>
              </a:ext>
            </a:extLst>
          </p:cNvPr>
          <p:cNvPicPr>
            <a:picLocks noChangeAspect="1"/>
          </p:cNvPicPr>
          <p:nvPr/>
        </p:nvPicPr>
        <p:blipFill>
          <a:blip r:embed="rId3"/>
          <a:stretch>
            <a:fillRect/>
          </a:stretch>
        </p:blipFill>
        <p:spPr>
          <a:xfrm>
            <a:off x="5883007" y="2418929"/>
            <a:ext cx="5961124" cy="2229943"/>
          </a:xfrm>
          <a:prstGeom prst="rect">
            <a:avLst/>
          </a:prstGeom>
        </p:spPr>
      </p:pic>
    </p:spTree>
    <p:extLst>
      <p:ext uri="{BB962C8B-B14F-4D97-AF65-F5344CB8AC3E}">
        <p14:creationId xmlns:p14="http://schemas.microsoft.com/office/powerpoint/2010/main" val="10794930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p:cNvSpPr/>
          <p:nvPr/>
        </p:nvSpPr>
        <p:spPr>
          <a:xfrm>
            <a:off x="6169964" y="2104488"/>
            <a:ext cx="5290738" cy="2179540"/>
          </a:xfrm>
          <a:prstGeom prst="flowChartProcess">
            <a:avLst/>
          </a:prstGeom>
          <a:solidFill>
            <a:schemeClr val="bg1">
              <a:lumMod val="9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Flowchart: Process 26"/>
          <p:cNvSpPr/>
          <p:nvPr/>
        </p:nvSpPr>
        <p:spPr>
          <a:xfrm>
            <a:off x="609600" y="2104488"/>
            <a:ext cx="5290738" cy="2179540"/>
          </a:xfrm>
          <a:prstGeom prst="flowChartProcess">
            <a:avLst/>
          </a:prstGeom>
          <a:solidFill>
            <a:schemeClr val="bg1">
              <a:lumMod val="95000"/>
            </a:schemeClr>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p:txBody>
          <a:bodyPr>
            <a:normAutofit/>
          </a:bodyPr>
          <a:lstStyle/>
          <a:p>
            <a:r>
              <a:rPr lang="en-US" dirty="0"/>
              <a:t>Big Data Cloud Options</a:t>
            </a:r>
          </a:p>
        </p:txBody>
      </p:sp>
      <p:sp>
        <p:nvSpPr>
          <p:cNvPr id="21" name="Text Placeholder 5"/>
          <p:cNvSpPr txBox="1">
            <a:spLocks/>
          </p:cNvSpPr>
          <p:nvPr/>
        </p:nvSpPr>
        <p:spPr>
          <a:xfrm>
            <a:off x="7252955" y="3422873"/>
            <a:ext cx="3587858" cy="805062"/>
          </a:xfrm>
          <a:prstGeom prst="rect">
            <a:avLst/>
          </a:prstGeom>
        </p:spPr>
        <p:txBody>
          <a:bodyPr vert="horz" lIns="91440" tIns="45720" rIns="91440" bIns="45720" rtlCol="0">
            <a:normAutofit/>
          </a:bodyPr>
          <a:lstStyle>
            <a:defPPr>
              <a:defRPr lang="en-US"/>
            </a:defPPr>
            <a:lvl1pPr indent="0" defTabSz="609585">
              <a:spcBef>
                <a:spcPct val="20000"/>
              </a:spcBef>
              <a:buFont typeface="Arial"/>
              <a:buNone/>
              <a:defRPr sz="1200">
                <a:latin typeface="DIN-Regular"/>
                <a:cs typeface="DIN-Regular"/>
              </a:defRPr>
            </a:lvl1pPr>
            <a:lvl2pPr marL="609585" indent="0" defTabSz="609585">
              <a:spcBef>
                <a:spcPct val="20000"/>
              </a:spcBef>
              <a:buFont typeface="Arial"/>
              <a:buNone/>
              <a:defRPr sz="1600">
                <a:solidFill>
                  <a:srgbClr val="86786F"/>
                </a:solidFill>
                <a:latin typeface="DIN-Regular"/>
                <a:cs typeface="DIN-Regular"/>
              </a:defRPr>
            </a:lvl2pPr>
            <a:lvl3pPr marL="1219170" indent="0" defTabSz="609585">
              <a:spcBef>
                <a:spcPct val="20000"/>
              </a:spcBef>
              <a:buFont typeface="Arial"/>
              <a:buNone/>
              <a:defRPr sz="1333">
                <a:solidFill>
                  <a:srgbClr val="86786F"/>
                </a:solidFill>
                <a:latin typeface="DIN-Regular"/>
                <a:cs typeface="DIN-Regular"/>
              </a:defRPr>
            </a:lvl3pPr>
            <a:lvl4pPr marL="1828754" indent="0" defTabSz="609585">
              <a:spcBef>
                <a:spcPct val="20000"/>
              </a:spcBef>
              <a:buFont typeface="Arial"/>
              <a:buNone/>
              <a:defRPr sz="1200">
                <a:solidFill>
                  <a:srgbClr val="86786F"/>
                </a:solidFill>
                <a:latin typeface="DIN-Regular"/>
                <a:cs typeface="DIN-Regular"/>
              </a:defRPr>
            </a:lvl4pPr>
            <a:lvl5pPr marL="2438339" indent="0" defTabSz="609585">
              <a:spcBef>
                <a:spcPct val="20000"/>
              </a:spcBef>
              <a:buFont typeface="Arial"/>
              <a:buNone/>
              <a:defRPr sz="1200">
                <a:solidFill>
                  <a:srgbClr val="86786F"/>
                </a:solidFill>
                <a:latin typeface="DIN-Regular"/>
                <a:cs typeface="DIN-Regular"/>
              </a:defRPr>
            </a:lvl5pPr>
            <a:lvl6pPr marL="3047924" indent="0" defTabSz="609585">
              <a:spcBef>
                <a:spcPct val="20000"/>
              </a:spcBef>
              <a:buFont typeface="Arial"/>
              <a:buNone/>
              <a:defRPr sz="1200"/>
            </a:lvl6pPr>
            <a:lvl7pPr marL="3657509" indent="0" defTabSz="609585">
              <a:spcBef>
                <a:spcPct val="20000"/>
              </a:spcBef>
              <a:buFont typeface="Arial"/>
              <a:buNone/>
              <a:defRPr sz="1200"/>
            </a:lvl7pPr>
            <a:lvl8pPr marL="4267093" indent="0" defTabSz="609585">
              <a:spcBef>
                <a:spcPct val="20000"/>
              </a:spcBef>
              <a:buFont typeface="Arial"/>
              <a:buNone/>
              <a:defRPr sz="1200"/>
            </a:lvl8pPr>
            <a:lvl9pPr marL="4876678" indent="0" defTabSz="609585">
              <a:spcBef>
                <a:spcPct val="20000"/>
              </a:spcBef>
              <a:buFont typeface="Arial"/>
              <a:buNone/>
              <a:defRPr sz="1200"/>
            </a:lvl9pPr>
          </a:lstStyle>
          <a:p>
            <a:r>
              <a:rPr lang="en-US" dirty="0"/>
              <a:t>Description:</a:t>
            </a:r>
          </a:p>
          <a:p>
            <a:pPr marL="171450" indent="-171450">
              <a:buFont typeface="Arial" panose="020B0604020202020204" pitchFamily="34" charset="0"/>
              <a:buChar char="•"/>
            </a:pPr>
            <a:r>
              <a:rPr lang="en-US" dirty="0"/>
              <a:t>Managed cloud Hadoop instances.  Offers the full functionality of on-premises Hadoop cluster.  </a:t>
            </a:r>
          </a:p>
          <a:p>
            <a:endParaRPr lang="en-US" dirty="0"/>
          </a:p>
        </p:txBody>
      </p:sp>
      <p:sp>
        <p:nvSpPr>
          <p:cNvPr id="23" name="Text Placeholder 5"/>
          <p:cNvSpPr txBox="1">
            <a:spLocks/>
          </p:cNvSpPr>
          <p:nvPr/>
        </p:nvSpPr>
        <p:spPr>
          <a:xfrm>
            <a:off x="1137883" y="3392503"/>
            <a:ext cx="4412192" cy="811203"/>
          </a:xfrm>
          <a:prstGeom prst="rect">
            <a:avLst/>
          </a:prstGeom>
        </p:spPr>
        <p:txBody>
          <a:bodyPr vert="horz" lIns="91440" tIns="45720" rIns="91440" bIns="45720" rtlCol="0">
            <a:normAutofit lnSpcReduction="10000"/>
          </a:bodyPr>
          <a:lstStyle>
            <a:lvl1pPr marL="0" indent="0" algn="l" defTabSz="609585" rtl="0" eaLnBrk="1" latinLnBrk="0" hangingPunct="1">
              <a:spcBef>
                <a:spcPct val="20000"/>
              </a:spcBef>
              <a:buFont typeface="Arial"/>
              <a:buNone/>
              <a:defRPr sz="1867" kern="1200">
                <a:solidFill>
                  <a:srgbClr val="86786F"/>
                </a:solidFill>
                <a:latin typeface="DIN-Regular"/>
                <a:ea typeface="+mn-ea"/>
                <a:cs typeface="DIN-Regular"/>
              </a:defRPr>
            </a:lvl1pPr>
            <a:lvl2pPr marL="609585" indent="0" algn="l" defTabSz="609585" rtl="0" eaLnBrk="1" latinLnBrk="0" hangingPunct="1">
              <a:spcBef>
                <a:spcPct val="20000"/>
              </a:spcBef>
              <a:buFont typeface="Arial"/>
              <a:buNone/>
              <a:defRPr sz="1600" kern="1200">
                <a:solidFill>
                  <a:srgbClr val="86786F"/>
                </a:solidFill>
                <a:latin typeface="DIN-Regular"/>
                <a:ea typeface="+mn-ea"/>
                <a:cs typeface="DIN-Regular"/>
              </a:defRPr>
            </a:lvl2pPr>
            <a:lvl3pPr marL="1219170" indent="0" algn="l" defTabSz="609585" rtl="0" eaLnBrk="1" latinLnBrk="0" hangingPunct="1">
              <a:spcBef>
                <a:spcPct val="20000"/>
              </a:spcBef>
              <a:buFont typeface="Arial"/>
              <a:buNone/>
              <a:defRPr sz="1333" kern="1200">
                <a:solidFill>
                  <a:srgbClr val="86786F"/>
                </a:solidFill>
                <a:latin typeface="DIN-Regular"/>
                <a:ea typeface="+mn-ea"/>
                <a:cs typeface="DIN-Regular"/>
              </a:defRPr>
            </a:lvl3pPr>
            <a:lvl4pPr marL="1828754" indent="0" algn="l" defTabSz="609585" rtl="0" eaLnBrk="1" latinLnBrk="0" hangingPunct="1">
              <a:spcBef>
                <a:spcPct val="20000"/>
              </a:spcBef>
              <a:buFont typeface="Arial"/>
              <a:buNone/>
              <a:defRPr sz="1200" kern="1200">
                <a:solidFill>
                  <a:srgbClr val="86786F"/>
                </a:solidFill>
                <a:latin typeface="DIN-Regular"/>
                <a:ea typeface="+mn-ea"/>
                <a:cs typeface="DIN-Regular"/>
              </a:defRPr>
            </a:lvl4pPr>
            <a:lvl5pPr marL="2438339" indent="0" algn="l" defTabSz="609585" rtl="0" eaLnBrk="1" latinLnBrk="0" hangingPunct="1">
              <a:spcBef>
                <a:spcPct val="20000"/>
              </a:spcBef>
              <a:buFont typeface="Arial"/>
              <a:buNone/>
              <a:defRPr sz="1200" kern="1200">
                <a:solidFill>
                  <a:srgbClr val="86786F"/>
                </a:solidFill>
                <a:latin typeface="DIN-Regular"/>
                <a:ea typeface="+mn-ea"/>
                <a:cs typeface="DIN-Regular"/>
              </a:defRPr>
            </a:lvl5pPr>
            <a:lvl6pPr marL="3047924" indent="0" algn="l" defTabSz="609585" rtl="0" eaLnBrk="1" latinLnBrk="0" hangingPunct="1">
              <a:spcBef>
                <a:spcPct val="20000"/>
              </a:spcBef>
              <a:buFont typeface="Arial"/>
              <a:buNone/>
              <a:defRPr sz="1200" kern="1200">
                <a:solidFill>
                  <a:schemeClr val="tx1"/>
                </a:solidFill>
                <a:latin typeface="+mn-lt"/>
                <a:ea typeface="+mn-ea"/>
                <a:cs typeface="+mn-cs"/>
              </a:defRPr>
            </a:lvl6pPr>
            <a:lvl7pPr marL="3657509" indent="0" algn="l" defTabSz="609585" rtl="0" eaLnBrk="1" latinLnBrk="0" hangingPunct="1">
              <a:spcBef>
                <a:spcPct val="20000"/>
              </a:spcBef>
              <a:buFont typeface="Arial"/>
              <a:buNone/>
              <a:defRPr sz="1200" kern="1200">
                <a:solidFill>
                  <a:schemeClr val="tx1"/>
                </a:solidFill>
                <a:latin typeface="+mn-lt"/>
                <a:ea typeface="+mn-ea"/>
                <a:cs typeface="+mn-cs"/>
              </a:defRPr>
            </a:lvl7pPr>
            <a:lvl8pPr marL="4267093" indent="0" algn="l" defTabSz="609585" rtl="0" eaLnBrk="1" latinLnBrk="0" hangingPunct="1">
              <a:spcBef>
                <a:spcPct val="20000"/>
              </a:spcBef>
              <a:buFont typeface="Arial"/>
              <a:buNone/>
              <a:defRPr sz="1200" kern="1200">
                <a:solidFill>
                  <a:schemeClr val="tx1"/>
                </a:solidFill>
                <a:latin typeface="+mn-lt"/>
                <a:ea typeface="+mn-ea"/>
                <a:cs typeface="+mn-cs"/>
              </a:defRPr>
            </a:lvl8pPr>
            <a:lvl9pPr marL="4876678" indent="0" algn="l" defTabSz="609585" rtl="0" eaLnBrk="1" latinLnBrk="0" hangingPunct="1">
              <a:spcBef>
                <a:spcPct val="20000"/>
              </a:spcBef>
              <a:buFont typeface="Arial"/>
              <a:buNone/>
              <a:defRPr sz="1200" kern="1200">
                <a:solidFill>
                  <a:schemeClr val="tx1"/>
                </a:solidFill>
                <a:latin typeface="+mn-lt"/>
                <a:ea typeface="+mn-ea"/>
                <a:cs typeface="+mn-cs"/>
              </a:defRPr>
            </a:lvl9pPr>
          </a:lstStyle>
          <a:p>
            <a:r>
              <a:rPr lang="en-US" sz="1200" dirty="0">
                <a:solidFill>
                  <a:schemeClr val="tx1"/>
                </a:solidFill>
              </a:rPr>
              <a:t>Description:</a:t>
            </a:r>
          </a:p>
          <a:p>
            <a:pPr marL="342900" indent="-342900">
              <a:buFont typeface="Arial" panose="020B0604020202020204" pitchFamily="34" charset="0"/>
              <a:buChar char="•"/>
            </a:pPr>
            <a:r>
              <a:rPr lang="en-US" sz="1200" dirty="0">
                <a:solidFill>
                  <a:schemeClr val="tx1"/>
                </a:solidFill>
              </a:rPr>
              <a:t>Fast, scalable infrastructure that provides secure, resizable compute capacity in the cloud. It is designed to make web-scale cloud computing easier for developers.</a:t>
            </a:r>
          </a:p>
        </p:txBody>
      </p:sp>
      <p:sp>
        <p:nvSpPr>
          <p:cNvPr id="31" name="Flowchart: Off-page Connector 30"/>
          <p:cNvSpPr/>
          <p:nvPr/>
        </p:nvSpPr>
        <p:spPr>
          <a:xfrm>
            <a:off x="1181207" y="4560531"/>
            <a:ext cx="2043213" cy="1485347"/>
          </a:xfrm>
          <a:prstGeom prst="flowChartOffpageConnector">
            <a:avLst/>
          </a:prstGeom>
          <a:solidFill>
            <a:srgbClr val="C93124"/>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Accelerate Analytical Workloads </a:t>
            </a:r>
          </a:p>
        </p:txBody>
      </p:sp>
      <p:sp>
        <p:nvSpPr>
          <p:cNvPr id="32" name="Flowchart: Off-page Connector 31"/>
          <p:cNvSpPr/>
          <p:nvPr/>
        </p:nvSpPr>
        <p:spPr>
          <a:xfrm>
            <a:off x="3738361" y="4560527"/>
            <a:ext cx="2043213" cy="1485347"/>
          </a:xfrm>
          <a:prstGeom prst="flowChartOffpageConnector">
            <a:avLst/>
          </a:prstGeom>
          <a:solidFill>
            <a:srgbClr val="C93124"/>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Real-time Analytics</a:t>
            </a:r>
          </a:p>
        </p:txBody>
      </p:sp>
      <p:sp>
        <p:nvSpPr>
          <p:cNvPr id="33" name="Flowchart: Off-page Connector 32"/>
          <p:cNvSpPr/>
          <p:nvPr/>
        </p:nvSpPr>
        <p:spPr>
          <a:xfrm>
            <a:off x="6295515" y="4560527"/>
            <a:ext cx="2043213" cy="1485347"/>
          </a:xfrm>
          <a:prstGeom prst="flowChartOffpageConnector">
            <a:avLst/>
          </a:prstGeom>
          <a:solidFill>
            <a:srgbClr val="C93124"/>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ETL/ELT</a:t>
            </a:r>
          </a:p>
        </p:txBody>
      </p:sp>
      <p:sp>
        <p:nvSpPr>
          <p:cNvPr id="34" name="Flowchart: Off-page Connector 33"/>
          <p:cNvSpPr/>
          <p:nvPr/>
        </p:nvSpPr>
        <p:spPr>
          <a:xfrm>
            <a:off x="8852669" y="4560527"/>
            <a:ext cx="2043213" cy="1485347"/>
          </a:xfrm>
          <a:prstGeom prst="flowChartOffpageConnector">
            <a:avLst/>
          </a:prstGeom>
          <a:solidFill>
            <a:srgbClr val="C93124"/>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Predictive Analytics</a:t>
            </a:r>
          </a:p>
        </p:txBody>
      </p:sp>
      <p:sp>
        <p:nvSpPr>
          <p:cNvPr id="36" name="Flowchart: Process 35"/>
          <p:cNvSpPr/>
          <p:nvPr/>
        </p:nvSpPr>
        <p:spPr>
          <a:xfrm>
            <a:off x="858440" y="5903292"/>
            <a:ext cx="10216054" cy="378372"/>
          </a:xfrm>
          <a:prstGeom prst="flowChartProcess">
            <a:avLst/>
          </a:prstGeom>
          <a:solidFill>
            <a:schemeClr val="bg1">
              <a:lumMod val="50000"/>
            </a:schemeClr>
          </a:solidFill>
          <a:ln>
            <a:solidFill>
              <a:schemeClr val="tx1"/>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Use Cases</a:t>
            </a:r>
          </a:p>
        </p:txBody>
      </p:sp>
      <p:pic>
        <p:nvPicPr>
          <p:cNvPr id="35" name="Picture 34">
            <a:extLst>
              <a:ext uri="{FF2B5EF4-FFF2-40B4-BE49-F238E27FC236}">
                <a16:creationId xmlns:a16="http://schemas.microsoft.com/office/drawing/2014/main" id="{D8147894-3FEA-4D92-8650-A24A67F269D2}"/>
              </a:ext>
            </a:extLst>
          </p:cNvPr>
          <p:cNvPicPr>
            <a:picLocks noChangeAspect="1"/>
          </p:cNvPicPr>
          <p:nvPr/>
        </p:nvPicPr>
        <p:blipFill>
          <a:blip r:embed="rId3"/>
          <a:stretch>
            <a:fillRect/>
          </a:stretch>
        </p:blipFill>
        <p:spPr>
          <a:xfrm>
            <a:off x="7595076" y="2238058"/>
            <a:ext cx="1148698" cy="1148698"/>
          </a:xfrm>
          <a:prstGeom prst="rect">
            <a:avLst/>
          </a:prstGeom>
        </p:spPr>
      </p:pic>
      <p:pic>
        <p:nvPicPr>
          <p:cNvPr id="37" name="Picture 36">
            <a:extLst>
              <a:ext uri="{FF2B5EF4-FFF2-40B4-BE49-F238E27FC236}">
                <a16:creationId xmlns:a16="http://schemas.microsoft.com/office/drawing/2014/main" id="{E796019D-8643-45CC-AC28-CA6B31B5DD5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8880" l="337" r="100000">
                        <a14:foregroundMark x1="45286" y1="16807" x2="45286" y2="16807"/>
                        <a14:foregroundMark x1="46633" y1="32773" x2="46633" y2="32773"/>
                        <a14:foregroundMark x1="17508" y1="92857" x2="17508" y2="92857"/>
                        <a14:foregroundMark x1="21549" y1="91176" x2="21549" y2="91176"/>
                        <a14:foregroundMark x1="13468" y1="91737" x2="84343" y2="92297"/>
                        <a14:foregroundMark x1="87037" y1="96639" x2="18855" y2="93838"/>
                        <a14:foregroundMark x1="19529" y1="90056" x2="83670" y2="89496"/>
                      </a14:backgroundRemoval>
                    </a14:imgEffect>
                  </a14:imgLayer>
                </a14:imgProps>
              </a:ext>
            </a:extLst>
          </a:blip>
          <a:stretch>
            <a:fillRect/>
          </a:stretch>
        </p:blipFill>
        <p:spPr>
          <a:xfrm>
            <a:off x="9046884" y="2201942"/>
            <a:ext cx="1015733" cy="1220931"/>
          </a:xfrm>
          <a:prstGeom prst="rect">
            <a:avLst/>
          </a:prstGeom>
        </p:spPr>
      </p:pic>
      <p:pic>
        <p:nvPicPr>
          <p:cNvPr id="38" name="Picture 37">
            <a:extLst>
              <a:ext uri="{FF2B5EF4-FFF2-40B4-BE49-F238E27FC236}">
                <a16:creationId xmlns:a16="http://schemas.microsoft.com/office/drawing/2014/main" id="{49FD724D-F99E-4E0F-8C6C-5E62E801658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foregroundMark x1="9951" y1="90310" x2="93204" y2="90891"/>
                        <a14:foregroundMark x1="91748" y1="97093" x2="4369" y2="96512"/>
                        <a14:foregroundMark x1="89563" y1="89341" x2="69175" y2="89341"/>
                        <a14:foregroundMark x1="8495" y1="93798" x2="92476" y2="92636"/>
                      </a14:backgroundRemoval>
                    </a14:imgEffect>
                  </a14:imgLayer>
                </a14:imgProps>
              </a:ext>
            </a:extLst>
          </a:blip>
          <a:stretch>
            <a:fillRect/>
          </a:stretch>
        </p:blipFill>
        <p:spPr>
          <a:xfrm>
            <a:off x="3387865" y="2147534"/>
            <a:ext cx="953642" cy="1194368"/>
          </a:xfrm>
          <a:prstGeom prst="rect">
            <a:avLst/>
          </a:prstGeom>
        </p:spPr>
      </p:pic>
      <p:pic>
        <p:nvPicPr>
          <p:cNvPr id="39" name="Picture 38">
            <a:extLst>
              <a:ext uri="{FF2B5EF4-FFF2-40B4-BE49-F238E27FC236}">
                <a16:creationId xmlns:a16="http://schemas.microsoft.com/office/drawing/2014/main" id="{3E51FFDF-7A5F-4D32-8FBA-78702E6217D5}"/>
              </a:ext>
            </a:extLst>
          </p:cNvPr>
          <p:cNvPicPr>
            <a:picLocks noChangeAspect="1"/>
          </p:cNvPicPr>
          <p:nvPr/>
        </p:nvPicPr>
        <p:blipFill>
          <a:blip r:embed="rId8"/>
          <a:stretch>
            <a:fillRect/>
          </a:stretch>
        </p:blipFill>
        <p:spPr>
          <a:xfrm>
            <a:off x="2109705" y="2316544"/>
            <a:ext cx="1061540" cy="924567"/>
          </a:xfrm>
          <a:prstGeom prst="rect">
            <a:avLst/>
          </a:prstGeom>
        </p:spPr>
      </p:pic>
    </p:spTree>
    <p:extLst>
      <p:ext uri="{BB962C8B-B14F-4D97-AF65-F5344CB8AC3E}">
        <p14:creationId xmlns:p14="http://schemas.microsoft.com/office/powerpoint/2010/main" val="540651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B2A9-1B64-40CE-A298-A523F3F232B2}"/>
              </a:ext>
            </a:extLst>
          </p:cNvPr>
          <p:cNvSpPr>
            <a:spLocks noGrp="1"/>
          </p:cNvSpPr>
          <p:nvPr>
            <p:ph type="title"/>
          </p:nvPr>
        </p:nvSpPr>
        <p:spPr/>
        <p:txBody>
          <a:bodyPr/>
          <a:lstStyle/>
          <a:p>
            <a:r>
              <a:rPr lang="en-US" dirty="0"/>
              <a:t>Productionalizing workflows – Built In Scheduler</a:t>
            </a:r>
          </a:p>
        </p:txBody>
      </p:sp>
      <p:pic>
        <p:nvPicPr>
          <p:cNvPr id="5" name="Picture 4">
            <a:extLst>
              <a:ext uri="{FF2B5EF4-FFF2-40B4-BE49-F238E27FC236}">
                <a16:creationId xmlns:a16="http://schemas.microsoft.com/office/drawing/2014/main" id="{563150A8-5367-4774-84A7-E4132F5B4510}"/>
              </a:ext>
            </a:extLst>
          </p:cNvPr>
          <p:cNvPicPr>
            <a:picLocks noChangeAspect="1"/>
          </p:cNvPicPr>
          <p:nvPr/>
        </p:nvPicPr>
        <p:blipFill>
          <a:blip r:embed="rId2"/>
          <a:stretch>
            <a:fillRect/>
          </a:stretch>
        </p:blipFill>
        <p:spPr>
          <a:xfrm>
            <a:off x="450574" y="2609603"/>
            <a:ext cx="6172002" cy="3234605"/>
          </a:xfrm>
          <a:prstGeom prst="rect">
            <a:avLst/>
          </a:prstGeom>
          <a:ln>
            <a:solidFill>
              <a:schemeClr val="tx1"/>
            </a:solidFill>
          </a:ln>
        </p:spPr>
      </p:pic>
      <p:pic>
        <p:nvPicPr>
          <p:cNvPr id="3" name="Picture 2">
            <a:extLst>
              <a:ext uri="{FF2B5EF4-FFF2-40B4-BE49-F238E27FC236}">
                <a16:creationId xmlns:a16="http://schemas.microsoft.com/office/drawing/2014/main" id="{AF47DAC0-033D-49EE-84B5-6E7FDFB5634C}"/>
              </a:ext>
            </a:extLst>
          </p:cNvPr>
          <p:cNvPicPr>
            <a:picLocks noChangeAspect="1"/>
          </p:cNvPicPr>
          <p:nvPr/>
        </p:nvPicPr>
        <p:blipFill>
          <a:blip r:embed="rId3"/>
          <a:stretch>
            <a:fillRect/>
          </a:stretch>
        </p:blipFill>
        <p:spPr>
          <a:xfrm>
            <a:off x="7006819" y="3183152"/>
            <a:ext cx="4926764" cy="1952211"/>
          </a:xfrm>
          <a:prstGeom prst="rect">
            <a:avLst/>
          </a:prstGeom>
          <a:ln>
            <a:solidFill>
              <a:schemeClr val="tx1"/>
            </a:solidFill>
          </a:ln>
        </p:spPr>
      </p:pic>
    </p:spTree>
    <p:extLst>
      <p:ext uri="{BB962C8B-B14F-4D97-AF65-F5344CB8AC3E}">
        <p14:creationId xmlns:p14="http://schemas.microsoft.com/office/powerpoint/2010/main" val="6742047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B2A9-1B64-40CE-A298-A523F3F232B2}"/>
              </a:ext>
            </a:extLst>
          </p:cNvPr>
          <p:cNvSpPr>
            <a:spLocks noGrp="1"/>
          </p:cNvSpPr>
          <p:nvPr>
            <p:ph type="title"/>
          </p:nvPr>
        </p:nvSpPr>
        <p:spPr/>
        <p:txBody>
          <a:bodyPr/>
          <a:lstStyle/>
          <a:p>
            <a:r>
              <a:rPr lang="en-US" dirty="0"/>
              <a:t>Productionalizing workflows - API</a:t>
            </a:r>
          </a:p>
        </p:txBody>
      </p:sp>
      <p:grpSp>
        <p:nvGrpSpPr>
          <p:cNvPr id="15" name="Group 14">
            <a:extLst>
              <a:ext uri="{FF2B5EF4-FFF2-40B4-BE49-F238E27FC236}">
                <a16:creationId xmlns:a16="http://schemas.microsoft.com/office/drawing/2014/main" id="{0E68522A-5BC6-483A-A394-C862E6F28CB3}"/>
              </a:ext>
            </a:extLst>
          </p:cNvPr>
          <p:cNvGrpSpPr/>
          <p:nvPr/>
        </p:nvGrpSpPr>
        <p:grpSpPr>
          <a:xfrm>
            <a:off x="5569866" y="2007164"/>
            <a:ext cx="5379931" cy="1323842"/>
            <a:chOff x="5569866" y="2036883"/>
            <a:chExt cx="5379931" cy="1323842"/>
          </a:xfrm>
        </p:grpSpPr>
        <p:pic>
          <p:nvPicPr>
            <p:cNvPr id="11" name="Picture 10">
              <a:extLst>
                <a:ext uri="{FF2B5EF4-FFF2-40B4-BE49-F238E27FC236}">
                  <a16:creationId xmlns:a16="http://schemas.microsoft.com/office/drawing/2014/main" id="{8F293B71-B4FA-43A9-9894-FDFBEFC74928}"/>
                </a:ext>
              </a:extLst>
            </p:cNvPr>
            <p:cNvPicPr>
              <a:picLocks noChangeAspect="1"/>
            </p:cNvPicPr>
            <p:nvPr/>
          </p:nvPicPr>
          <p:blipFill>
            <a:blip r:embed="rId2"/>
            <a:stretch>
              <a:fillRect/>
            </a:stretch>
          </p:blipFill>
          <p:spPr>
            <a:xfrm>
              <a:off x="5569866" y="2426076"/>
              <a:ext cx="5379931" cy="934649"/>
            </a:xfrm>
            <a:prstGeom prst="rect">
              <a:avLst/>
            </a:prstGeom>
            <a:ln>
              <a:solidFill>
                <a:schemeClr val="tx1"/>
              </a:solidFill>
            </a:ln>
          </p:spPr>
        </p:pic>
        <p:sp>
          <p:nvSpPr>
            <p:cNvPr id="12" name="TextBox 11">
              <a:extLst>
                <a:ext uri="{FF2B5EF4-FFF2-40B4-BE49-F238E27FC236}">
                  <a16:creationId xmlns:a16="http://schemas.microsoft.com/office/drawing/2014/main" id="{2849F96D-D412-444C-99E7-DDBC78BE1025}"/>
                </a:ext>
              </a:extLst>
            </p:cNvPr>
            <p:cNvSpPr txBox="1"/>
            <p:nvPr/>
          </p:nvSpPr>
          <p:spPr>
            <a:xfrm>
              <a:off x="5572696" y="2036883"/>
              <a:ext cx="2185189" cy="369332"/>
            </a:xfrm>
            <a:prstGeom prst="rect">
              <a:avLst/>
            </a:prstGeom>
            <a:noFill/>
          </p:spPr>
          <p:txBody>
            <a:bodyPr wrap="square" rtlCol="0">
              <a:spAutoFit/>
            </a:bodyPr>
            <a:lstStyle/>
            <a:p>
              <a:r>
                <a:rPr lang="en-US" u="sng" dirty="0">
                  <a:solidFill>
                    <a:schemeClr val="tx1"/>
                  </a:solidFill>
                  <a:latin typeface="Raleway"/>
                  <a:cs typeface="Raleway"/>
                </a:rPr>
                <a:t>2. Register Token</a:t>
              </a:r>
            </a:p>
          </p:txBody>
        </p:sp>
      </p:grpSp>
      <p:grpSp>
        <p:nvGrpSpPr>
          <p:cNvPr id="14" name="Group 13">
            <a:extLst>
              <a:ext uri="{FF2B5EF4-FFF2-40B4-BE49-F238E27FC236}">
                <a16:creationId xmlns:a16="http://schemas.microsoft.com/office/drawing/2014/main" id="{AA2FDE12-F1DF-457B-BF5A-24E8732E6B1B}"/>
              </a:ext>
            </a:extLst>
          </p:cNvPr>
          <p:cNvGrpSpPr/>
          <p:nvPr/>
        </p:nvGrpSpPr>
        <p:grpSpPr>
          <a:xfrm>
            <a:off x="609599" y="3697702"/>
            <a:ext cx="3726314" cy="3088485"/>
            <a:chOff x="609599" y="3644694"/>
            <a:chExt cx="3726314" cy="3088485"/>
          </a:xfrm>
        </p:grpSpPr>
        <p:pic>
          <p:nvPicPr>
            <p:cNvPr id="6" name="Picture 5">
              <a:extLst>
                <a:ext uri="{FF2B5EF4-FFF2-40B4-BE49-F238E27FC236}">
                  <a16:creationId xmlns:a16="http://schemas.microsoft.com/office/drawing/2014/main" id="{83F8CE09-D77B-4DF5-A9EA-AB2F83BBEA16}"/>
                </a:ext>
              </a:extLst>
            </p:cNvPr>
            <p:cNvPicPr>
              <a:picLocks noChangeAspect="1"/>
            </p:cNvPicPr>
            <p:nvPr/>
          </p:nvPicPr>
          <p:blipFill>
            <a:blip r:embed="rId3"/>
            <a:stretch>
              <a:fillRect/>
            </a:stretch>
          </p:blipFill>
          <p:spPr>
            <a:xfrm>
              <a:off x="609600" y="4027876"/>
              <a:ext cx="3726313" cy="2705303"/>
            </a:xfrm>
            <a:prstGeom prst="rect">
              <a:avLst/>
            </a:prstGeom>
            <a:ln>
              <a:solidFill>
                <a:schemeClr val="tx1"/>
              </a:solidFill>
            </a:ln>
          </p:spPr>
        </p:pic>
        <p:sp>
          <p:nvSpPr>
            <p:cNvPr id="13" name="TextBox 12">
              <a:extLst>
                <a:ext uri="{FF2B5EF4-FFF2-40B4-BE49-F238E27FC236}">
                  <a16:creationId xmlns:a16="http://schemas.microsoft.com/office/drawing/2014/main" id="{F3FADB1A-84EF-4745-A8D3-17C25CA53978}"/>
                </a:ext>
              </a:extLst>
            </p:cNvPr>
            <p:cNvSpPr txBox="1"/>
            <p:nvPr/>
          </p:nvSpPr>
          <p:spPr>
            <a:xfrm>
              <a:off x="609599" y="3644694"/>
              <a:ext cx="3563258" cy="369332"/>
            </a:xfrm>
            <a:prstGeom prst="rect">
              <a:avLst/>
            </a:prstGeom>
            <a:noFill/>
          </p:spPr>
          <p:txBody>
            <a:bodyPr wrap="square" rtlCol="0">
              <a:spAutoFit/>
            </a:bodyPr>
            <a:lstStyle/>
            <a:p>
              <a:r>
                <a:rPr lang="en-US" u="sng" dirty="0">
                  <a:solidFill>
                    <a:schemeClr val="tx1"/>
                  </a:solidFill>
                  <a:latin typeface="Raleway"/>
                  <a:cs typeface="Raleway"/>
                </a:rPr>
                <a:t>3. Define Cluster Configuration</a:t>
              </a:r>
            </a:p>
          </p:txBody>
        </p:sp>
      </p:grpSp>
      <p:grpSp>
        <p:nvGrpSpPr>
          <p:cNvPr id="19" name="Group 18">
            <a:extLst>
              <a:ext uri="{FF2B5EF4-FFF2-40B4-BE49-F238E27FC236}">
                <a16:creationId xmlns:a16="http://schemas.microsoft.com/office/drawing/2014/main" id="{4110E868-C96E-46E4-A813-D7FCC5425A9F}"/>
              </a:ext>
            </a:extLst>
          </p:cNvPr>
          <p:cNvGrpSpPr/>
          <p:nvPr/>
        </p:nvGrpSpPr>
        <p:grpSpPr>
          <a:xfrm>
            <a:off x="5569866" y="3584242"/>
            <a:ext cx="4546775" cy="1135758"/>
            <a:chOff x="5569866" y="3584242"/>
            <a:chExt cx="4546775" cy="1135758"/>
          </a:xfrm>
        </p:grpSpPr>
        <p:pic>
          <p:nvPicPr>
            <p:cNvPr id="7" name="Picture 6">
              <a:extLst>
                <a:ext uri="{FF2B5EF4-FFF2-40B4-BE49-F238E27FC236}">
                  <a16:creationId xmlns:a16="http://schemas.microsoft.com/office/drawing/2014/main" id="{FE2E606E-514B-4D60-8D4F-C3D9E903CC82}"/>
                </a:ext>
              </a:extLst>
            </p:cNvPr>
            <p:cNvPicPr>
              <a:picLocks noChangeAspect="1"/>
            </p:cNvPicPr>
            <p:nvPr/>
          </p:nvPicPr>
          <p:blipFill>
            <a:blip r:embed="rId4"/>
            <a:stretch>
              <a:fillRect/>
            </a:stretch>
          </p:blipFill>
          <p:spPr>
            <a:xfrm>
              <a:off x="5569866" y="3941140"/>
              <a:ext cx="4546775" cy="778860"/>
            </a:xfrm>
            <a:prstGeom prst="rect">
              <a:avLst/>
            </a:prstGeom>
            <a:ln>
              <a:solidFill>
                <a:schemeClr val="tx1"/>
              </a:solidFill>
            </a:ln>
          </p:spPr>
        </p:pic>
        <p:sp>
          <p:nvSpPr>
            <p:cNvPr id="16" name="TextBox 15">
              <a:extLst>
                <a:ext uri="{FF2B5EF4-FFF2-40B4-BE49-F238E27FC236}">
                  <a16:creationId xmlns:a16="http://schemas.microsoft.com/office/drawing/2014/main" id="{49E7BBED-89B5-488D-8F4B-2FC7FE7CC456}"/>
                </a:ext>
              </a:extLst>
            </p:cNvPr>
            <p:cNvSpPr txBox="1"/>
            <p:nvPr/>
          </p:nvSpPr>
          <p:spPr>
            <a:xfrm>
              <a:off x="5569866" y="3584242"/>
              <a:ext cx="1779426" cy="369332"/>
            </a:xfrm>
            <a:prstGeom prst="rect">
              <a:avLst/>
            </a:prstGeom>
            <a:noFill/>
          </p:spPr>
          <p:txBody>
            <a:bodyPr wrap="square" rtlCol="0">
              <a:spAutoFit/>
            </a:bodyPr>
            <a:lstStyle/>
            <a:p>
              <a:r>
                <a:rPr lang="en-US" u="sng" dirty="0">
                  <a:solidFill>
                    <a:schemeClr val="tx1"/>
                  </a:solidFill>
                  <a:latin typeface="Raleway"/>
                  <a:cs typeface="Raleway"/>
                </a:rPr>
                <a:t>4. Create Job</a:t>
              </a:r>
            </a:p>
          </p:txBody>
        </p:sp>
      </p:grpSp>
      <p:grpSp>
        <p:nvGrpSpPr>
          <p:cNvPr id="18" name="Group 17">
            <a:extLst>
              <a:ext uri="{FF2B5EF4-FFF2-40B4-BE49-F238E27FC236}">
                <a16:creationId xmlns:a16="http://schemas.microsoft.com/office/drawing/2014/main" id="{1AB22E15-A7DE-40CF-824F-7FBBC0EC5543}"/>
              </a:ext>
            </a:extLst>
          </p:cNvPr>
          <p:cNvGrpSpPr/>
          <p:nvPr/>
        </p:nvGrpSpPr>
        <p:grpSpPr>
          <a:xfrm>
            <a:off x="5569866" y="4927591"/>
            <a:ext cx="5001453" cy="1560423"/>
            <a:chOff x="5569866" y="4927591"/>
            <a:chExt cx="5001453" cy="1560423"/>
          </a:xfrm>
        </p:grpSpPr>
        <p:pic>
          <p:nvPicPr>
            <p:cNvPr id="8" name="Picture 7">
              <a:extLst>
                <a:ext uri="{FF2B5EF4-FFF2-40B4-BE49-F238E27FC236}">
                  <a16:creationId xmlns:a16="http://schemas.microsoft.com/office/drawing/2014/main" id="{89C1EAC2-8D4E-4497-AE80-8E726D3ABCBB}"/>
                </a:ext>
              </a:extLst>
            </p:cNvPr>
            <p:cNvPicPr>
              <a:picLocks noChangeAspect="1"/>
            </p:cNvPicPr>
            <p:nvPr/>
          </p:nvPicPr>
          <p:blipFill>
            <a:blip r:embed="rId5"/>
            <a:stretch>
              <a:fillRect/>
            </a:stretch>
          </p:blipFill>
          <p:spPr>
            <a:xfrm>
              <a:off x="5569866" y="5296923"/>
              <a:ext cx="5001453" cy="1191091"/>
            </a:xfrm>
            <a:prstGeom prst="rect">
              <a:avLst/>
            </a:prstGeom>
            <a:ln>
              <a:solidFill>
                <a:schemeClr val="tx1"/>
              </a:solidFill>
            </a:ln>
          </p:spPr>
        </p:pic>
        <p:sp>
          <p:nvSpPr>
            <p:cNvPr id="17" name="TextBox 16">
              <a:extLst>
                <a:ext uri="{FF2B5EF4-FFF2-40B4-BE49-F238E27FC236}">
                  <a16:creationId xmlns:a16="http://schemas.microsoft.com/office/drawing/2014/main" id="{63547583-0092-4010-AD22-72FC4396814D}"/>
                </a:ext>
              </a:extLst>
            </p:cNvPr>
            <p:cNvSpPr txBox="1"/>
            <p:nvPr/>
          </p:nvSpPr>
          <p:spPr>
            <a:xfrm>
              <a:off x="5569866" y="4927591"/>
              <a:ext cx="1779426" cy="369332"/>
            </a:xfrm>
            <a:prstGeom prst="rect">
              <a:avLst/>
            </a:prstGeom>
            <a:noFill/>
          </p:spPr>
          <p:txBody>
            <a:bodyPr wrap="square" rtlCol="0">
              <a:spAutoFit/>
            </a:bodyPr>
            <a:lstStyle/>
            <a:p>
              <a:r>
                <a:rPr lang="en-US" u="sng" dirty="0">
                  <a:solidFill>
                    <a:schemeClr val="tx1"/>
                  </a:solidFill>
                  <a:latin typeface="Raleway"/>
                  <a:cs typeface="Raleway"/>
                </a:rPr>
                <a:t>5. Run Job</a:t>
              </a:r>
            </a:p>
          </p:txBody>
        </p:sp>
      </p:grpSp>
      <p:grpSp>
        <p:nvGrpSpPr>
          <p:cNvPr id="21" name="Group 20">
            <a:extLst>
              <a:ext uri="{FF2B5EF4-FFF2-40B4-BE49-F238E27FC236}">
                <a16:creationId xmlns:a16="http://schemas.microsoft.com/office/drawing/2014/main" id="{24FF32C1-D8C5-4475-BAB0-B339EBC6F32B}"/>
              </a:ext>
            </a:extLst>
          </p:cNvPr>
          <p:cNvGrpSpPr/>
          <p:nvPr/>
        </p:nvGrpSpPr>
        <p:grpSpPr>
          <a:xfrm>
            <a:off x="609599" y="1997564"/>
            <a:ext cx="3637722" cy="1607811"/>
            <a:chOff x="609599" y="1997564"/>
            <a:chExt cx="3637722" cy="1607811"/>
          </a:xfrm>
        </p:grpSpPr>
        <p:pic>
          <p:nvPicPr>
            <p:cNvPr id="9" name="Picture 8">
              <a:extLst>
                <a:ext uri="{FF2B5EF4-FFF2-40B4-BE49-F238E27FC236}">
                  <a16:creationId xmlns:a16="http://schemas.microsoft.com/office/drawing/2014/main" id="{B76CEC14-D06F-45D2-BC76-D4EB5BA78319}"/>
                </a:ext>
              </a:extLst>
            </p:cNvPr>
            <p:cNvPicPr>
              <a:picLocks noChangeAspect="1"/>
            </p:cNvPicPr>
            <p:nvPr/>
          </p:nvPicPr>
          <p:blipFill>
            <a:blip r:embed="rId6"/>
            <a:stretch>
              <a:fillRect/>
            </a:stretch>
          </p:blipFill>
          <p:spPr>
            <a:xfrm>
              <a:off x="609599" y="2406215"/>
              <a:ext cx="3637722" cy="1199160"/>
            </a:xfrm>
            <a:prstGeom prst="rect">
              <a:avLst/>
            </a:prstGeom>
            <a:ln>
              <a:solidFill>
                <a:schemeClr val="tx1"/>
              </a:solidFill>
            </a:ln>
          </p:spPr>
        </p:pic>
        <p:sp>
          <p:nvSpPr>
            <p:cNvPr id="20" name="TextBox 19">
              <a:extLst>
                <a:ext uri="{FF2B5EF4-FFF2-40B4-BE49-F238E27FC236}">
                  <a16:creationId xmlns:a16="http://schemas.microsoft.com/office/drawing/2014/main" id="{8CB0E2BA-B14F-413F-85D6-3F2CC49687F2}"/>
                </a:ext>
              </a:extLst>
            </p:cNvPr>
            <p:cNvSpPr txBox="1"/>
            <p:nvPr/>
          </p:nvSpPr>
          <p:spPr>
            <a:xfrm>
              <a:off x="609599" y="1997564"/>
              <a:ext cx="1981041" cy="369332"/>
            </a:xfrm>
            <a:prstGeom prst="rect">
              <a:avLst/>
            </a:prstGeom>
            <a:noFill/>
          </p:spPr>
          <p:txBody>
            <a:bodyPr wrap="square" rtlCol="0">
              <a:spAutoFit/>
            </a:bodyPr>
            <a:lstStyle/>
            <a:p>
              <a:r>
                <a:rPr lang="en-US" u="sng" dirty="0">
                  <a:solidFill>
                    <a:schemeClr val="tx1"/>
                  </a:solidFill>
                  <a:latin typeface="Raleway"/>
                  <a:cs typeface="Raleway"/>
                </a:rPr>
                <a:t>1. Create Token</a:t>
              </a:r>
            </a:p>
          </p:txBody>
        </p:sp>
      </p:grpSp>
    </p:spTree>
    <p:extLst>
      <p:ext uri="{BB962C8B-B14F-4D97-AF65-F5344CB8AC3E}">
        <p14:creationId xmlns:p14="http://schemas.microsoft.com/office/powerpoint/2010/main" val="33738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B2A9-1B64-40CE-A298-A523F3F232B2}"/>
              </a:ext>
            </a:extLst>
          </p:cNvPr>
          <p:cNvSpPr>
            <a:spLocks noGrp="1"/>
          </p:cNvSpPr>
          <p:nvPr>
            <p:ph type="title"/>
          </p:nvPr>
        </p:nvSpPr>
        <p:spPr/>
        <p:txBody>
          <a:bodyPr/>
          <a:lstStyle/>
          <a:p>
            <a:r>
              <a:rPr lang="en-US" dirty="0"/>
              <a:t>Productionalizing workflows - Other</a:t>
            </a:r>
          </a:p>
        </p:txBody>
      </p:sp>
      <p:grpSp>
        <p:nvGrpSpPr>
          <p:cNvPr id="9" name="Group 8">
            <a:extLst>
              <a:ext uri="{FF2B5EF4-FFF2-40B4-BE49-F238E27FC236}">
                <a16:creationId xmlns:a16="http://schemas.microsoft.com/office/drawing/2014/main" id="{ABB994BD-6F3F-477E-8E77-D306CC90AAED}"/>
              </a:ext>
            </a:extLst>
          </p:cNvPr>
          <p:cNvGrpSpPr/>
          <p:nvPr/>
        </p:nvGrpSpPr>
        <p:grpSpPr>
          <a:xfrm>
            <a:off x="791379" y="4744277"/>
            <a:ext cx="10791021" cy="1459618"/>
            <a:chOff x="791379" y="4744277"/>
            <a:chExt cx="10791021" cy="1459618"/>
          </a:xfrm>
        </p:grpSpPr>
        <p:pic>
          <p:nvPicPr>
            <p:cNvPr id="4" name="Picture 3">
              <a:extLst>
                <a:ext uri="{FF2B5EF4-FFF2-40B4-BE49-F238E27FC236}">
                  <a16:creationId xmlns:a16="http://schemas.microsoft.com/office/drawing/2014/main" id="{F10A4D41-2369-49C2-BC0C-3427900AB3E1}"/>
                </a:ext>
              </a:extLst>
            </p:cNvPr>
            <p:cNvPicPr>
              <a:picLocks noChangeAspect="1"/>
            </p:cNvPicPr>
            <p:nvPr/>
          </p:nvPicPr>
          <p:blipFill>
            <a:blip r:embed="rId3"/>
            <a:stretch>
              <a:fillRect/>
            </a:stretch>
          </p:blipFill>
          <p:spPr>
            <a:xfrm>
              <a:off x="791379" y="5135363"/>
              <a:ext cx="10791021" cy="1068532"/>
            </a:xfrm>
            <a:prstGeom prst="rect">
              <a:avLst/>
            </a:prstGeom>
          </p:spPr>
        </p:pic>
        <p:sp>
          <p:nvSpPr>
            <p:cNvPr id="3" name="TextBox 2">
              <a:extLst>
                <a:ext uri="{FF2B5EF4-FFF2-40B4-BE49-F238E27FC236}">
                  <a16:creationId xmlns:a16="http://schemas.microsoft.com/office/drawing/2014/main" id="{65BB54C2-C044-4F66-B773-016F39D15425}"/>
                </a:ext>
              </a:extLst>
            </p:cNvPr>
            <p:cNvSpPr txBox="1"/>
            <p:nvPr/>
          </p:nvSpPr>
          <p:spPr>
            <a:xfrm>
              <a:off x="914400" y="4744277"/>
              <a:ext cx="2554514" cy="369332"/>
            </a:xfrm>
            <a:prstGeom prst="rect">
              <a:avLst/>
            </a:prstGeom>
            <a:noFill/>
          </p:spPr>
          <p:txBody>
            <a:bodyPr wrap="square" rtlCol="0">
              <a:spAutoFit/>
            </a:bodyPr>
            <a:lstStyle/>
            <a:p>
              <a:r>
                <a:rPr lang="en-US" u="sng" dirty="0">
                  <a:solidFill>
                    <a:schemeClr val="tx1"/>
                  </a:solidFill>
                  <a:latin typeface="Raleway"/>
                  <a:cs typeface="Raleway"/>
                </a:rPr>
                <a:t>Azure Data Factory</a:t>
              </a:r>
            </a:p>
          </p:txBody>
        </p:sp>
      </p:grpSp>
      <p:grpSp>
        <p:nvGrpSpPr>
          <p:cNvPr id="12" name="Group 11">
            <a:extLst>
              <a:ext uri="{FF2B5EF4-FFF2-40B4-BE49-F238E27FC236}">
                <a16:creationId xmlns:a16="http://schemas.microsoft.com/office/drawing/2014/main" id="{F969B94A-1E48-4E41-8BB4-D96BA5D47AFD}"/>
              </a:ext>
            </a:extLst>
          </p:cNvPr>
          <p:cNvGrpSpPr/>
          <p:nvPr/>
        </p:nvGrpSpPr>
        <p:grpSpPr>
          <a:xfrm>
            <a:off x="2996078" y="2113723"/>
            <a:ext cx="6381621" cy="2302446"/>
            <a:chOff x="1152939" y="2178133"/>
            <a:chExt cx="6381621" cy="2302446"/>
          </a:xfrm>
        </p:grpSpPr>
        <p:pic>
          <p:nvPicPr>
            <p:cNvPr id="10" name="Picture 9">
              <a:extLst>
                <a:ext uri="{FF2B5EF4-FFF2-40B4-BE49-F238E27FC236}">
                  <a16:creationId xmlns:a16="http://schemas.microsoft.com/office/drawing/2014/main" id="{42E3D084-DC3C-40A2-BB95-EC2AD0FC237C}"/>
                </a:ext>
              </a:extLst>
            </p:cNvPr>
            <p:cNvPicPr>
              <a:picLocks noChangeAspect="1"/>
            </p:cNvPicPr>
            <p:nvPr/>
          </p:nvPicPr>
          <p:blipFill>
            <a:blip r:embed="rId4"/>
            <a:stretch>
              <a:fillRect/>
            </a:stretch>
          </p:blipFill>
          <p:spPr>
            <a:xfrm>
              <a:off x="1152939" y="2630557"/>
              <a:ext cx="6381621" cy="1850022"/>
            </a:xfrm>
            <a:prstGeom prst="rect">
              <a:avLst/>
            </a:prstGeom>
          </p:spPr>
        </p:pic>
        <p:sp>
          <p:nvSpPr>
            <p:cNvPr id="11" name="TextBox 10">
              <a:extLst>
                <a:ext uri="{FF2B5EF4-FFF2-40B4-BE49-F238E27FC236}">
                  <a16:creationId xmlns:a16="http://schemas.microsoft.com/office/drawing/2014/main" id="{D90E42CE-8A9E-4404-9E4A-16831702ECEC}"/>
                </a:ext>
              </a:extLst>
            </p:cNvPr>
            <p:cNvSpPr txBox="1"/>
            <p:nvPr/>
          </p:nvSpPr>
          <p:spPr>
            <a:xfrm>
              <a:off x="1152939" y="2178133"/>
              <a:ext cx="2179983" cy="369332"/>
            </a:xfrm>
            <a:prstGeom prst="rect">
              <a:avLst/>
            </a:prstGeom>
            <a:noFill/>
          </p:spPr>
          <p:txBody>
            <a:bodyPr wrap="square" rtlCol="0">
              <a:spAutoFit/>
            </a:bodyPr>
            <a:lstStyle/>
            <a:p>
              <a:r>
                <a:rPr lang="en-US" u="sng" dirty="0">
                  <a:solidFill>
                    <a:schemeClr val="tx1"/>
                  </a:solidFill>
                  <a:latin typeface="Raleway"/>
                  <a:cs typeface="Raleway"/>
                </a:rPr>
                <a:t>Apache Airflow</a:t>
              </a:r>
            </a:p>
          </p:txBody>
        </p:sp>
      </p:grpSp>
    </p:spTree>
    <p:extLst>
      <p:ext uri="{BB962C8B-B14F-4D97-AF65-F5344CB8AC3E}">
        <p14:creationId xmlns:p14="http://schemas.microsoft.com/office/powerpoint/2010/main" val="3166708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E018A-EA8D-48F6-B15F-7AD1D014372F}"/>
              </a:ext>
            </a:extLst>
          </p:cNvPr>
          <p:cNvSpPr>
            <a:spLocks noGrp="1"/>
          </p:cNvSpPr>
          <p:nvPr>
            <p:ph type="title"/>
          </p:nvPr>
        </p:nvSpPr>
        <p:spPr/>
        <p:txBody>
          <a:bodyPr/>
          <a:lstStyle/>
          <a:p>
            <a:r>
              <a:rPr lang="en-US" dirty="0"/>
              <a:t>Big Data Architecture</a:t>
            </a:r>
          </a:p>
        </p:txBody>
      </p:sp>
      <p:pic>
        <p:nvPicPr>
          <p:cNvPr id="4" name="Picture 3">
            <a:extLst>
              <a:ext uri="{FF2B5EF4-FFF2-40B4-BE49-F238E27FC236}">
                <a16:creationId xmlns:a16="http://schemas.microsoft.com/office/drawing/2014/main" id="{26E6E3C6-98DA-4D00-9B7D-5506A9BB92CE}"/>
              </a:ext>
            </a:extLst>
          </p:cNvPr>
          <p:cNvPicPr>
            <a:picLocks noChangeAspect="1"/>
          </p:cNvPicPr>
          <p:nvPr/>
        </p:nvPicPr>
        <p:blipFill>
          <a:blip r:embed="rId3"/>
          <a:stretch>
            <a:fillRect/>
          </a:stretch>
        </p:blipFill>
        <p:spPr>
          <a:xfrm>
            <a:off x="5249537" y="2195982"/>
            <a:ext cx="6748691" cy="3836098"/>
          </a:xfrm>
          <a:prstGeom prst="rect">
            <a:avLst/>
          </a:prstGeom>
        </p:spPr>
      </p:pic>
      <p:sp>
        <p:nvSpPr>
          <p:cNvPr id="5" name="Content Placeholder 2">
            <a:extLst>
              <a:ext uri="{FF2B5EF4-FFF2-40B4-BE49-F238E27FC236}">
                <a16:creationId xmlns:a16="http://schemas.microsoft.com/office/drawing/2014/main" id="{EF0773E0-3A44-4934-AAD3-92358F271D14}"/>
              </a:ext>
            </a:extLst>
          </p:cNvPr>
          <p:cNvSpPr>
            <a:spLocks noGrp="1"/>
          </p:cNvSpPr>
          <p:nvPr>
            <p:ph type="body" sz="quarter" idx="10"/>
          </p:nvPr>
        </p:nvSpPr>
        <p:spPr>
          <a:xfrm>
            <a:off x="609601" y="2365846"/>
            <a:ext cx="4314940" cy="4225907"/>
          </a:xfrm>
          <a:prstGeom prst="rect">
            <a:avLst/>
          </a:prstGeom>
          <a:noFill/>
          <a:ln>
            <a:noFill/>
          </a:ln>
        </p:spPr>
        <p:txBody>
          <a:bodyPr>
            <a:normAutofit fontScale="85000" lnSpcReduction="20000"/>
          </a:bodyPr>
          <a:lstStyle/>
          <a:p>
            <a:pPr marL="342900" indent="-342900">
              <a:buFont typeface="Arial" panose="020B0604020202020204" pitchFamily="34" charset="0"/>
              <a:buChar char="•"/>
            </a:pPr>
            <a:r>
              <a:rPr lang="en-US" dirty="0"/>
              <a:t>Batch processing for data sources at rest.</a:t>
            </a:r>
          </a:p>
          <a:p>
            <a:pPr marL="342900" indent="-342900">
              <a:buFont typeface="Arial" panose="020B0604020202020204" pitchFamily="34" charset="0"/>
              <a:buChar char="•"/>
            </a:pPr>
            <a:r>
              <a:rPr lang="en-US" dirty="0"/>
              <a:t>Real-time processing of data in motion.</a:t>
            </a:r>
          </a:p>
          <a:p>
            <a:pPr marL="342900" indent="-342900">
              <a:buFont typeface="Arial" panose="020B0604020202020204" pitchFamily="34" charset="0"/>
              <a:buChar char="•"/>
            </a:pPr>
            <a:r>
              <a:rPr lang="en-US" dirty="0"/>
              <a:t>Interactive exploration of big data</a:t>
            </a:r>
          </a:p>
          <a:p>
            <a:pPr marL="342900" indent="-342900">
              <a:buFont typeface="Arial" panose="020B0604020202020204" pitchFamily="34" charset="0"/>
              <a:buChar char="•"/>
            </a:pPr>
            <a:r>
              <a:rPr lang="en-US" dirty="0"/>
              <a:t>Predictive analytics and machine learning.</a:t>
            </a:r>
          </a:p>
          <a:p>
            <a:pPr marL="342900" indent="-342900">
              <a:buFont typeface="Arial" panose="020B0604020202020204" pitchFamily="34" charset="0"/>
              <a:buChar char="•"/>
            </a:pPr>
            <a:r>
              <a:rPr lang="en-US" dirty="0"/>
              <a:t>Store and process large volumes of data too large for traditional architectures.</a:t>
            </a:r>
          </a:p>
          <a:p>
            <a:pPr marL="342900" indent="-342900">
              <a:buFont typeface="Arial" panose="020B0604020202020204" pitchFamily="34" charset="0"/>
              <a:buChar char="•"/>
            </a:pPr>
            <a:r>
              <a:rPr lang="en-US" dirty="0"/>
              <a:t>Transform unstructured data for analysis and reporting.</a:t>
            </a:r>
          </a:p>
        </p:txBody>
      </p:sp>
    </p:spTree>
    <p:extLst>
      <p:ext uri="{BB962C8B-B14F-4D97-AF65-F5344CB8AC3E}">
        <p14:creationId xmlns:p14="http://schemas.microsoft.com/office/powerpoint/2010/main" val="793265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5A4E4-9ED6-4671-A01E-B4A04A9498A7}"/>
              </a:ext>
            </a:extLst>
          </p:cNvPr>
          <p:cNvSpPr>
            <a:spLocks noGrp="1"/>
          </p:cNvSpPr>
          <p:nvPr>
            <p:ph type="title"/>
          </p:nvPr>
        </p:nvSpPr>
        <p:spPr/>
        <p:txBody>
          <a:bodyPr/>
          <a:lstStyle/>
          <a:p>
            <a:r>
              <a:rPr lang="en-US" dirty="0"/>
              <a:t>Big Data Cloud Options</a:t>
            </a:r>
          </a:p>
        </p:txBody>
      </p:sp>
      <p:sp>
        <p:nvSpPr>
          <p:cNvPr id="4" name="Rectangle 3">
            <a:extLst>
              <a:ext uri="{FF2B5EF4-FFF2-40B4-BE49-F238E27FC236}">
                <a16:creationId xmlns:a16="http://schemas.microsoft.com/office/drawing/2014/main" id="{67FC0D8E-E1E9-41FC-BA89-F77FEFE494E1}"/>
              </a:ext>
            </a:extLst>
          </p:cNvPr>
          <p:cNvSpPr/>
          <p:nvPr/>
        </p:nvSpPr>
        <p:spPr>
          <a:xfrm>
            <a:off x="609600" y="2375555"/>
            <a:ext cx="10334920" cy="3733013"/>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0521240-24C5-4073-96FB-0BC3E8C6F69A}"/>
              </a:ext>
            </a:extLst>
          </p:cNvPr>
          <p:cNvCxnSpPr/>
          <p:nvPr/>
        </p:nvCxnSpPr>
        <p:spPr>
          <a:xfrm>
            <a:off x="1168924" y="6343055"/>
            <a:ext cx="8936610" cy="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48DEFEE-9A30-455C-9AA7-950CB16CC76A}"/>
              </a:ext>
            </a:extLst>
          </p:cNvPr>
          <p:cNvCxnSpPr/>
          <p:nvPr/>
        </p:nvCxnSpPr>
        <p:spPr>
          <a:xfrm>
            <a:off x="11424105" y="2411847"/>
            <a:ext cx="0" cy="3556733"/>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6B40AAE-FADB-4561-B6C9-B25F06190588}"/>
              </a:ext>
            </a:extLst>
          </p:cNvPr>
          <p:cNvSpPr txBox="1"/>
          <p:nvPr/>
        </p:nvSpPr>
        <p:spPr>
          <a:xfrm>
            <a:off x="4886651" y="6396131"/>
            <a:ext cx="1897058" cy="369332"/>
          </a:xfrm>
          <a:prstGeom prst="rect">
            <a:avLst/>
          </a:prstGeom>
          <a:solidFill>
            <a:schemeClr val="bg1"/>
          </a:solidFill>
        </p:spPr>
        <p:txBody>
          <a:bodyPr wrap="square" rtlCol="0">
            <a:spAutoFit/>
          </a:bodyPr>
          <a:lstStyle/>
          <a:p>
            <a:pPr algn="ctr"/>
            <a:r>
              <a:rPr lang="en-US" b="1" dirty="0">
                <a:solidFill>
                  <a:schemeClr val="tx1"/>
                </a:solidFill>
                <a:latin typeface="Raleway"/>
                <a:cs typeface="Raleway"/>
              </a:rPr>
              <a:t>Complexities</a:t>
            </a:r>
          </a:p>
        </p:txBody>
      </p:sp>
      <p:sp>
        <p:nvSpPr>
          <p:cNvPr id="10" name="TextBox 9">
            <a:extLst>
              <a:ext uri="{FF2B5EF4-FFF2-40B4-BE49-F238E27FC236}">
                <a16:creationId xmlns:a16="http://schemas.microsoft.com/office/drawing/2014/main" id="{FA8B0040-93C9-40B5-BFAB-B847E3F1E6E7}"/>
              </a:ext>
            </a:extLst>
          </p:cNvPr>
          <p:cNvSpPr txBox="1"/>
          <p:nvPr/>
        </p:nvSpPr>
        <p:spPr>
          <a:xfrm>
            <a:off x="1633742" y="6158389"/>
            <a:ext cx="905448" cy="369332"/>
          </a:xfrm>
          <a:prstGeom prst="rect">
            <a:avLst/>
          </a:prstGeom>
          <a:solidFill>
            <a:schemeClr val="bg1"/>
          </a:solidFill>
        </p:spPr>
        <p:txBody>
          <a:bodyPr wrap="square" rtlCol="0">
            <a:spAutoFit/>
          </a:bodyPr>
          <a:lstStyle/>
          <a:p>
            <a:pPr algn="ctr"/>
            <a:r>
              <a:rPr lang="en-US" dirty="0">
                <a:solidFill>
                  <a:schemeClr val="tx1"/>
                </a:solidFill>
                <a:latin typeface="Raleway"/>
                <a:cs typeface="Raleway"/>
              </a:rPr>
              <a:t>Higher</a:t>
            </a:r>
          </a:p>
        </p:txBody>
      </p:sp>
      <p:sp>
        <p:nvSpPr>
          <p:cNvPr id="11" name="TextBox 10">
            <a:extLst>
              <a:ext uri="{FF2B5EF4-FFF2-40B4-BE49-F238E27FC236}">
                <a16:creationId xmlns:a16="http://schemas.microsoft.com/office/drawing/2014/main" id="{B2BA76DC-9408-4959-8FA6-0A45989A7369}"/>
              </a:ext>
            </a:extLst>
          </p:cNvPr>
          <p:cNvSpPr txBox="1"/>
          <p:nvPr/>
        </p:nvSpPr>
        <p:spPr>
          <a:xfrm>
            <a:off x="8760759" y="6158389"/>
            <a:ext cx="884891" cy="369332"/>
          </a:xfrm>
          <a:prstGeom prst="rect">
            <a:avLst/>
          </a:prstGeom>
          <a:solidFill>
            <a:schemeClr val="bg1"/>
          </a:solidFill>
        </p:spPr>
        <p:txBody>
          <a:bodyPr wrap="square" rtlCol="0">
            <a:spAutoFit/>
          </a:bodyPr>
          <a:lstStyle/>
          <a:p>
            <a:pPr algn="ctr"/>
            <a:r>
              <a:rPr lang="en-US" dirty="0">
                <a:solidFill>
                  <a:schemeClr val="tx1"/>
                </a:solidFill>
                <a:latin typeface="Raleway"/>
                <a:cs typeface="Raleway"/>
              </a:rPr>
              <a:t>Lower</a:t>
            </a:r>
          </a:p>
        </p:txBody>
      </p:sp>
      <p:sp>
        <p:nvSpPr>
          <p:cNvPr id="13" name="TextBox 12">
            <a:extLst>
              <a:ext uri="{FF2B5EF4-FFF2-40B4-BE49-F238E27FC236}">
                <a16:creationId xmlns:a16="http://schemas.microsoft.com/office/drawing/2014/main" id="{7F989C38-B28A-43CD-A46E-07FBD8168DD4}"/>
              </a:ext>
            </a:extLst>
          </p:cNvPr>
          <p:cNvSpPr txBox="1"/>
          <p:nvPr/>
        </p:nvSpPr>
        <p:spPr>
          <a:xfrm>
            <a:off x="10990865" y="2793055"/>
            <a:ext cx="842758" cy="369332"/>
          </a:xfrm>
          <a:prstGeom prst="rect">
            <a:avLst/>
          </a:prstGeom>
          <a:solidFill>
            <a:schemeClr val="bg1"/>
          </a:solidFill>
        </p:spPr>
        <p:txBody>
          <a:bodyPr wrap="square" rtlCol="0">
            <a:spAutoFit/>
          </a:bodyPr>
          <a:lstStyle/>
          <a:p>
            <a:pPr algn="ctr"/>
            <a:r>
              <a:rPr lang="en-US" dirty="0">
                <a:latin typeface="Raleway"/>
                <a:cs typeface="Raleway"/>
              </a:rPr>
              <a:t>P</a:t>
            </a:r>
            <a:r>
              <a:rPr lang="en-US" dirty="0">
                <a:solidFill>
                  <a:schemeClr val="tx1"/>
                </a:solidFill>
                <a:latin typeface="Raleway"/>
                <a:cs typeface="Raleway"/>
              </a:rPr>
              <a:t>aaS</a:t>
            </a:r>
          </a:p>
        </p:txBody>
      </p:sp>
      <p:sp>
        <p:nvSpPr>
          <p:cNvPr id="14" name="TextBox 13">
            <a:extLst>
              <a:ext uri="{FF2B5EF4-FFF2-40B4-BE49-F238E27FC236}">
                <a16:creationId xmlns:a16="http://schemas.microsoft.com/office/drawing/2014/main" id="{AC88D1F1-9053-448B-BBCE-EAF5616FFDD1}"/>
              </a:ext>
            </a:extLst>
          </p:cNvPr>
          <p:cNvSpPr txBox="1"/>
          <p:nvPr/>
        </p:nvSpPr>
        <p:spPr>
          <a:xfrm>
            <a:off x="10990865" y="5168818"/>
            <a:ext cx="905448" cy="369332"/>
          </a:xfrm>
          <a:prstGeom prst="rect">
            <a:avLst/>
          </a:prstGeom>
          <a:solidFill>
            <a:schemeClr val="bg1"/>
          </a:solidFill>
        </p:spPr>
        <p:txBody>
          <a:bodyPr wrap="square" rtlCol="0">
            <a:spAutoFit/>
          </a:bodyPr>
          <a:lstStyle/>
          <a:p>
            <a:pPr algn="ctr"/>
            <a:r>
              <a:rPr lang="en-US" dirty="0">
                <a:solidFill>
                  <a:schemeClr val="tx1"/>
                </a:solidFill>
                <a:latin typeface="Raleway"/>
                <a:cs typeface="Raleway"/>
              </a:rPr>
              <a:t>IaaS</a:t>
            </a:r>
          </a:p>
        </p:txBody>
      </p:sp>
      <p:grpSp>
        <p:nvGrpSpPr>
          <p:cNvPr id="24" name="Group 23">
            <a:extLst>
              <a:ext uri="{FF2B5EF4-FFF2-40B4-BE49-F238E27FC236}">
                <a16:creationId xmlns:a16="http://schemas.microsoft.com/office/drawing/2014/main" id="{B7BCC26A-6796-4A23-91CD-E634A25CD15B}"/>
              </a:ext>
            </a:extLst>
          </p:cNvPr>
          <p:cNvGrpSpPr/>
          <p:nvPr/>
        </p:nvGrpSpPr>
        <p:grpSpPr>
          <a:xfrm>
            <a:off x="6964449" y="3117521"/>
            <a:ext cx="1828868" cy="1009034"/>
            <a:chOff x="6964449" y="3117521"/>
            <a:chExt cx="1828868" cy="1009034"/>
          </a:xfrm>
        </p:grpSpPr>
        <p:pic>
          <p:nvPicPr>
            <p:cNvPr id="18" name="Picture 17">
              <a:extLst>
                <a:ext uri="{FF2B5EF4-FFF2-40B4-BE49-F238E27FC236}">
                  <a16:creationId xmlns:a16="http://schemas.microsoft.com/office/drawing/2014/main" id="{D8147894-3FEA-4D92-8650-A24A67F269D2}"/>
                </a:ext>
              </a:extLst>
            </p:cNvPr>
            <p:cNvPicPr>
              <a:picLocks noChangeAspect="1"/>
            </p:cNvPicPr>
            <p:nvPr/>
          </p:nvPicPr>
          <p:blipFill>
            <a:blip r:embed="rId3"/>
            <a:stretch>
              <a:fillRect/>
            </a:stretch>
          </p:blipFill>
          <p:spPr>
            <a:xfrm>
              <a:off x="6964449" y="3147370"/>
              <a:ext cx="949337" cy="949337"/>
            </a:xfrm>
            <a:prstGeom prst="rect">
              <a:avLst/>
            </a:prstGeom>
          </p:spPr>
        </p:pic>
        <p:pic>
          <p:nvPicPr>
            <p:cNvPr id="19" name="Picture 18">
              <a:extLst>
                <a:ext uri="{FF2B5EF4-FFF2-40B4-BE49-F238E27FC236}">
                  <a16:creationId xmlns:a16="http://schemas.microsoft.com/office/drawing/2014/main" id="{E796019D-8643-45CC-AC28-CA6B31B5DD53}"/>
                </a:ext>
              </a:extLst>
            </p:cNvPr>
            <p:cNvPicPr>
              <a:picLocks noChangeAspect="1"/>
            </p:cNvPicPr>
            <p:nvPr/>
          </p:nvPicPr>
          <p:blipFill>
            <a:blip r:embed="rId4"/>
            <a:stretch>
              <a:fillRect/>
            </a:stretch>
          </p:blipFill>
          <p:spPr>
            <a:xfrm>
              <a:off x="7953868" y="3117521"/>
              <a:ext cx="839449" cy="1009034"/>
            </a:xfrm>
            <a:prstGeom prst="rect">
              <a:avLst/>
            </a:prstGeom>
          </p:spPr>
        </p:pic>
      </p:grpSp>
      <p:pic>
        <p:nvPicPr>
          <p:cNvPr id="20" name="Picture 19">
            <a:extLst>
              <a:ext uri="{FF2B5EF4-FFF2-40B4-BE49-F238E27FC236}">
                <a16:creationId xmlns:a16="http://schemas.microsoft.com/office/drawing/2014/main" id="{D0D5F7C9-B41B-4A4B-8836-61F3B0A16B11}"/>
              </a:ext>
            </a:extLst>
          </p:cNvPr>
          <p:cNvPicPr>
            <a:picLocks noChangeAspect="1"/>
          </p:cNvPicPr>
          <p:nvPr/>
        </p:nvPicPr>
        <p:blipFill>
          <a:blip r:embed="rId5"/>
          <a:stretch>
            <a:fillRect/>
          </a:stretch>
        </p:blipFill>
        <p:spPr>
          <a:xfrm>
            <a:off x="9148017" y="2505821"/>
            <a:ext cx="1463783" cy="1463783"/>
          </a:xfrm>
          <a:prstGeom prst="rect">
            <a:avLst/>
          </a:prstGeom>
        </p:spPr>
      </p:pic>
      <p:grpSp>
        <p:nvGrpSpPr>
          <p:cNvPr id="12" name="Group 11">
            <a:extLst>
              <a:ext uri="{FF2B5EF4-FFF2-40B4-BE49-F238E27FC236}">
                <a16:creationId xmlns:a16="http://schemas.microsoft.com/office/drawing/2014/main" id="{A84AE806-68CC-447B-8015-1FE50AD8C102}"/>
              </a:ext>
            </a:extLst>
          </p:cNvPr>
          <p:cNvGrpSpPr/>
          <p:nvPr/>
        </p:nvGrpSpPr>
        <p:grpSpPr>
          <a:xfrm>
            <a:off x="921016" y="4728930"/>
            <a:ext cx="1754406" cy="1284843"/>
            <a:chOff x="921016" y="4728930"/>
            <a:chExt cx="1754406" cy="1284843"/>
          </a:xfrm>
        </p:grpSpPr>
        <p:pic>
          <p:nvPicPr>
            <p:cNvPr id="15" name="Picture 14">
              <a:extLst>
                <a:ext uri="{FF2B5EF4-FFF2-40B4-BE49-F238E27FC236}">
                  <a16:creationId xmlns:a16="http://schemas.microsoft.com/office/drawing/2014/main" id="{49FD724D-F99E-4E0F-8C6C-5E62E8016588}"/>
                </a:ext>
              </a:extLst>
            </p:cNvPr>
            <p:cNvPicPr>
              <a:picLocks noChangeAspect="1"/>
            </p:cNvPicPr>
            <p:nvPr/>
          </p:nvPicPr>
          <p:blipFill>
            <a:blip r:embed="rId6"/>
            <a:stretch>
              <a:fillRect/>
            </a:stretch>
          </p:blipFill>
          <p:spPr>
            <a:xfrm>
              <a:off x="1958937" y="5116427"/>
              <a:ext cx="716485" cy="897346"/>
            </a:xfrm>
            <a:prstGeom prst="rect">
              <a:avLst/>
            </a:prstGeom>
          </p:spPr>
        </p:pic>
        <p:pic>
          <p:nvPicPr>
            <p:cNvPr id="17" name="Picture 16">
              <a:extLst>
                <a:ext uri="{FF2B5EF4-FFF2-40B4-BE49-F238E27FC236}">
                  <a16:creationId xmlns:a16="http://schemas.microsoft.com/office/drawing/2014/main" id="{3E51FFDF-7A5F-4D32-8FBA-78702E6217D5}"/>
                </a:ext>
              </a:extLst>
            </p:cNvPr>
            <p:cNvPicPr>
              <a:picLocks noChangeAspect="1"/>
            </p:cNvPicPr>
            <p:nvPr/>
          </p:nvPicPr>
          <p:blipFill>
            <a:blip r:embed="rId7"/>
            <a:stretch>
              <a:fillRect/>
            </a:stretch>
          </p:blipFill>
          <p:spPr>
            <a:xfrm>
              <a:off x="921016" y="5147307"/>
              <a:ext cx="877305" cy="764105"/>
            </a:xfrm>
            <a:prstGeom prst="rect">
              <a:avLst/>
            </a:prstGeom>
          </p:spPr>
        </p:pic>
        <p:pic>
          <p:nvPicPr>
            <p:cNvPr id="3" name="Picture 2">
              <a:extLst>
                <a:ext uri="{FF2B5EF4-FFF2-40B4-BE49-F238E27FC236}">
                  <a16:creationId xmlns:a16="http://schemas.microsoft.com/office/drawing/2014/main" id="{AE9CDD0B-CCFB-4D27-8281-5F77447A424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772" b="89474" l="2715" r="95475">
                          <a14:foregroundMark x1="6787" y1="45614" x2="6787" y2="45614"/>
                          <a14:foregroundMark x1="2715" y1="36842" x2="2715" y2="36842"/>
                          <a14:foregroundMark x1="95475" y1="53509" x2="95475" y2="53509"/>
                        </a14:backgroundRemoval>
                      </a14:imgEffect>
                    </a14:imgLayer>
                  </a14:imgProps>
                </a:ext>
              </a:extLst>
            </a:blip>
            <a:stretch>
              <a:fillRect/>
            </a:stretch>
          </p:blipFill>
          <p:spPr>
            <a:xfrm>
              <a:off x="943064" y="4728930"/>
              <a:ext cx="1622130" cy="418377"/>
            </a:xfrm>
            <a:prstGeom prst="rect">
              <a:avLst/>
            </a:prstGeom>
          </p:spPr>
        </p:pic>
      </p:grpSp>
      <p:grpSp>
        <p:nvGrpSpPr>
          <p:cNvPr id="16" name="Group 15">
            <a:extLst>
              <a:ext uri="{FF2B5EF4-FFF2-40B4-BE49-F238E27FC236}">
                <a16:creationId xmlns:a16="http://schemas.microsoft.com/office/drawing/2014/main" id="{031BAAEA-3F0A-44B0-9E1B-BA4FAB59C90C}"/>
              </a:ext>
            </a:extLst>
          </p:cNvPr>
          <p:cNvGrpSpPr/>
          <p:nvPr/>
        </p:nvGrpSpPr>
        <p:grpSpPr>
          <a:xfrm>
            <a:off x="3213366" y="4118301"/>
            <a:ext cx="1735356" cy="2159543"/>
            <a:chOff x="3213366" y="4118301"/>
            <a:chExt cx="1735356" cy="2159543"/>
          </a:xfrm>
        </p:grpSpPr>
        <p:pic>
          <p:nvPicPr>
            <p:cNvPr id="22" name="Picture 21">
              <a:extLst>
                <a:ext uri="{FF2B5EF4-FFF2-40B4-BE49-F238E27FC236}">
                  <a16:creationId xmlns:a16="http://schemas.microsoft.com/office/drawing/2014/main" id="{ED8BB7C3-D696-4C26-AA69-27B2AB4AB997}"/>
                </a:ext>
              </a:extLst>
            </p:cNvPr>
            <p:cNvPicPr>
              <a:picLocks noChangeAspect="1"/>
            </p:cNvPicPr>
            <p:nvPr/>
          </p:nvPicPr>
          <p:blipFill>
            <a:blip r:embed="rId6"/>
            <a:stretch>
              <a:fillRect/>
            </a:stretch>
          </p:blipFill>
          <p:spPr>
            <a:xfrm>
              <a:off x="4232237" y="4652877"/>
              <a:ext cx="716485" cy="897346"/>
            </a:xfrm>
            <a:prstGeom prst="rect">
              <a:avLst/>
            </a:prstGeom>
          </p:spPr>
        </p:pic>
        <p:pic>
          <p:nvPicPr>
            <p:cNvPr id="23" name="Picture 22">
              <a:extLst>
                <a:ext uri="{FF2B5EF4-FFF2-40B4-BE49-F238E27FC236}">
                  <a16:creationId xmlns:a16="http://schemas.microsoft.com/office/drawing/2014/main" id="{AFE08C7B-1A61-4A4E-90C8-80D573F52C87}"/>
                </a:ext>
              </a:extLst>
            </p:cNvPr>
            <p:cNvPicPr>
              <a:picLocks noChangeAspect="1"/>
            </p:cNvPicPr>
            <p:nvPr/>
          </p:nvPicPr>
          <p:blipFill>
            <a:blip r:embed="rId7"/>
            <a:stretch>
              <a:fillRect/>
            </a:stretch>
          </p:blipFill>
          <p:spPr>
            <a:xfrm>
              <a:off x="3213366" y="4690107"/>
              <a:ext cx="877305" cy="764105"/>
            </a:xfrm>
            <a:prstGeom prst="rect">
              <a:avLst/>
            </a:prstGeom>
          </p:spPr>
        </p:pic>
        <p:pic>
          <p:nvPicPr>
            <p:cNvPr id="5" name="Picture 4">
              <a:extLst>
                <a:ext uri="{FF2B5EF4-FFF2-40B4-BE49-F238E27FC236}">
                  <a16:creationId xmlns:a16="http://schemas.microsoft.com/office/drawing/2014/main" id="{F338815E-EEB6-4D42-92F7-139CFF0F74A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7914" b="96403" l="829" r="98619">
                          <a14:foregroundMark x1="87845" y1="20863" x2="87845" y2="20863"/>
                          <a14:foregroundMark x1="92265" y1="44604" x2="92265" y2="44604"/>
                          <a14:foregroundMark x1="79558" y1="7914" x2="79558" y2="7914"/>
                          <a14:foregroundMark x1="47514" y1="21583" x2="47514" y2="21583"/>
                          <a14:foregroundMark x1="61050" y1="46043" x2="61050" y2="46043"/>
                          <a14:foregroundMark x1="93923" y1="40288" x2="93923" y2="40288"/>
                          <a14:foregroundMark x1="18508" y1="37410" x2="18508" y2="37410"/>
                          <a14:foregroundMark x1="23204" y1="54676" x2="23204" y2="54676"/>
                          <a14:foregroundMark x1="33149" y1="48921" x2="33149" y2="48921"/>
                          <a14:foregroundMark x1="1934" y1="80576" x2="1934" y2="80576"/>
                          <a14:foregroundMark x1="6354" y1="82014" x2="6354" y2="82014"/>
                          <a14:foregroundMark x1="8287" y1="82014" x2="829" y2="78417"/>
                          <a14:foregroundMark x1="13812" y1="79856" x2="13812" y2="79856"/>
                          <a14:foregroundMark x1="23481" y1="80576" x2="23481" y2="80576"/>
                          <a14:foregroundMark x1="30663" y1="79137" x2="30663" y2="79137"/>
                          <a14:foregroundMark x1="35083" y1="84892" x2="35083" y2="84892"/>
                          <a14:foregroundMark x1="46409" y1="80576" x2="46409" y2="80576"/>
                          <a14:foregroundMark x1="54696" y1="83453" x2="55801" y2="93525"/>
                          <a14:foregroundMark x1="9392" y1="82014" x2="9392" y2="82014"/>
                          <a14:foregroundMark x1="8840" y1="96403" x2="8840" y2="96403"/>
                          <a14:foregroundMark x1="1657" y1="79137" x2="1657" y2="79137"/>
                          <a14:foregroundMark x1="15193" y1="76259" x2="15193" y2="76259"/>
                          <a14:foregroundMark x1="19337" y1="80576" x2="19337" y2="80576"/>
                          <a14:foregroundMark x1="19061" y1="90647" x2="19061" y2="90647"/>
                          <a14:foregroundMark x1="23204" y1="83453" x2="23204" y2="83453"/>
                          <a14:foregroundMark x1="23204" y1="79137" x2="22928" y2="91367"/>
                          <a14:foregroundMark x1="8840" y1="69784" x2="8840" y2="69784"/>
                          <a14:foregroundMark x1="1105" y1="94964" x2="1934" y2="84173"/>
                          <a14:foregroundMark x1="30110" y1="69784" x2="30387" y2="83453"/>
                          <a14:foregroundMark x1="22652" y1="80576" x2="24862" y2="79137"/>
                          <a14:foregroundMark x1="35083" y1="87050" x2="36740" y2="94964"/>
                          <a14:foregroundMark x1="68508" y1="77698" x2="74586" y2="77698"/>
                          <a14:foregroundMark x1="78177" y1="79137" x2="78177" y2="93525"/>
                          <a14:foregroundMark x1="83702" y1="67626" x2="84254" y2="93525"/>
                          <a14:foregroundMark x1="92265" y1="81295" x2="98619" y2="89209"/>
                          <a14:foregroundMark x1="64641" y1="81295" x2="62983" y2="96403"/>
                        </a14:backgroundRemoval>
                      </a14:imgEffect>
                    </a14:imgLayer>
                  </a14:imgProps>
                </a:ext>
              </a:extLst>
            </a:blip>
            <a:stretch>
              <a:fillRect/>
            </a:stretch>
          </p:blipFill>
          <p:spPr>
            <a:xfrm>
              <a:off x="3419492" y="4118301"/>
              <a:ext cx="1355654" cy="520541"/>
            </a:xfrm>
            <a:prstGeom prst="rect">
              <a:avLst/>
            </a:prstGeom>
          </p:spPr>
        </p:pic>
        <p:pic>
          <p:nvPicPr>
            <p:cNvPr id="7" name="Picture 6">
              <a:extLst>
                <a:ext uri="{FF2B5EF4-FFF2-40B4-BE49-F238E27FC236}">
                  <a16:creationId xmlns:a16="http://schemas.microsoft.com/office/drawing/2014/main" id="{F5510EF9-BB2B-4BAE-9AE7-747FAC7C839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9778" b="89778" l="4000" r="92000">
                          <a14:foregroundMark x1="4000" y1="52000" x2="4000" y2="52000"/>
                          <a14:foregroundMark x1="4444" y1="50667" x2="4444" y2="50667"/>
                          <a14:foregroundMark x1="17778" y1="44444" x2="17778" y2="44444"/>
                          <a14:foregroundMark x1="23556" y1="49333" x2="23556" y2="49333"/>
                          <a14:foregroundMark x1="35556" y1="50222" x2="35556" y2="50222"/>
                          <a14:foregroundMark x1="66667" y1="52889" x2="66667" y2="52889"/>
                          <a14:foregroundMark x1="75556" y1="51111" x2="75556" y2="51111"/>
                          <a14:foregroundMark x1="92000" y1="52000" x2="92000" y2="52000"/>
                        </a14:backgroundRemoval>
                      </a14:imgEffect>
                    </a14:imgLayer>
                  </a14:imgProps>
                </a:ext>
              </a:extLst>
            </a:blip>
            <a:stretch>
              <a:fillRect/>
            </a:stretch>
          </p:blipFill>
          <p:spPr>
            <a:xfrm>
              <a:off x="3501213" y="5085632"/>
              <a:ext cx="1192212" cy="1192212"/>
            </a:xfrm>
            <a:prstGeom prst="rect">
              <a:avLst/>
            </a:prstGeom>
          </p:spPr>
        </p:pic>
      </p:grpSp>
    </p:spTree>
    <p:extLst>
      <p:ext uri="{BB962C8B-B14F-4D97-AF65-F5344CB8AC3E}">
        <p14:creationId xmlns:p14="http://schemas.microsoft.com/office/powerpoint/2010/main" val="2431122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D0B24428-A1A2-440D-95F5-F0310CE9B305}"/>
              </a:ext>
            </a:extLst>
          </p:cNvPr>
          <p:cNvSpPr/>
          <p:nvPr/>
        </p:nvSpPr>
        <p:spPr>
          <a:xfrm>
            <a:off x="721605" y="4680387"/>
            <a:ext cx="10860795" cy="1556930"/>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Top Corners Snipped 7">
            <a:extLst>
              <a:ext uri="{FF2B5EF4-FFF2-40B4-BE49-F238E27FC236}">
                <a16:creationId xmlns:a16="http://schemas.microsoft.com/office/drawing/2014/main" id="{72FD5236-E93F-4B4B-A274-E76E2273E481}"/>
              </a:ext>
            </a:extLst>
          </p:cNvPr>
          <p:cNvSpPr/>
          <p:nvPr/>
        </p:nvSpPr>
        <p:spPr>
          <a:xfrm>
            <a:off x="951317" y="3356286"/>
            <a:ext cx="2090450" cy="1522994"/>
          </a:xfrm>
          <a:prstGeom prst="snip2Same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MLlib</a:t>
            </a:r>
            <a:endParaRPr lang="en-US" dirty="0"/>
          </a:p>
          <a:p>
            <a:pPr algn="ctr"/>
            <a:endParaRPr lang="en-US" dirty="0"/>
          </a:p>
          <a:p>
            <a:pPr algn="ctr"/>
            <a:r>
              <a:rPr lang="en-US" sz="1400" i="1" dirty="0"/>
              <a:t>Machine Learning</a:t>
            </a:r>
          </a:p>
        </p:txBody>
      </p:sp>
      <p:sp>
        <p:nvSpPr>
          <p:cNvPr id="9" name="Rectangle: Top Corners Snipped 8">
            <a:extLst>
              <a:ext uri="{FF2B5EF4-FFF2-40B4-BE49-F238E27FC236}">
                <a16:creationId xmlns:a16="http://schemas.microsoft.com/office/drawing/2014/main" id="{278A7B14-7A0A-443E-B196-50AD6031B3DF}"/>
              </a:ext>
            </a:extLst>
          </p:cNvPr>
          <p:cNvSpPr/>
          <p:nvPr/>
        </p:nvSpPr>
        <p:spPr>
          <a:xfrm>
            <a:off x="3711998" y="3356286"/>
            <a:ext cx="2090450" cy="1522994"/>
          </a:xfrm>
          <a:prstGeom prst="snip2Same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Streaming</a:t>
            </a:r>
          </a:p>
          <a:p>
            <a:pPr algn="ctr"/>
            <a:endParaRPr lang="en-US" dirty="0"/>
          </a:p>
          <a:p>
            <a:pPr algn="ctr"/>
            <a:r>
              <a:rPr lang="en-US" sz="1400" i="1" dirty="0"/>
              <a:t>Real-Time Analytics</a:t>
            </a:r>
          </a:p>
        </p:txBody>
      </p:sp>
      <p:sp>
        <p:nvSpPr>
          <p:cNvPr id="10" name="Rectangle: Top Corners Snipped 9">
            <a:extLst>
              <a:ext uri="{FF2B5EF4-FFF2-40B4-BE49-F238E27FC236}">
                <a16:creationId xmlns:a16="http://schemas.microsoft.com/office/drawing/2014/main" id="{8641D0CC-FF1A-4734-8F78-AC2193CD91E1}"/>
              </a:ext>
            </a:extLst>
          </p:cNvPr>
          <p:cNvSpPr/>
          <p:nvPr/>
        </p:nvSpPr>
        <p:spPr>
          <a:xfrm>
            <a:off x="6472679" y="3356286"/>
            <a:ext cx="2090450" cy="1522994"/>
          </a:xfrm>
          <a:prstGeom prst="snip2Same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SQL</a:t>
            </a:r>
          </a:p>
          <a:p>
            <a:pPr algn="ctr"/>
            <a:endParaRPr lang="en-US" dirty="0"/>
          </a:p>
          <a:p>
            <a:pPr algn="ctr"/>
            <a:r>
              <a:rPr lang="en-US" sz="1400" i="1" dirty="0"/>
              <a:t>Interactive Queries</a:t>
            </a:r>
          </a:p>
        </p:txBody>
      </p:sp>
      <p:sp>
        <p:nvSpPr>
          <p:cNvPr id="11" name="Rectangle: Top Corners Snipped 10">
            <a:extLst>
              <a:ext uri="{FF2B5EF4-FFF2-40B4-BE49-F238E27FC236}">
                <a16:creationId xmlns:a16="http://schemas.microsoft.com/office/drawing/2014/main" id="{9111DDF0-EE1C-4D40-B9F7-9898477FBFEA}"/>
              </a:ext>
            </a:extLst>
          </p:cNvPr>
          <p:cNvSpPr/>
          <p:nvPr/>
        </p:nvSpPr>
        <p:spPr>
          <a:xfrm>
            <a:off x="9233360" y="3356286"/>
            <a:ext cx="2090450" cy="1522994"/>
          </a:xfrm>
          <a:prstGeom prst="snip2SameRect">
            <a:avLst/>
          </a:prstGeom>
          <a:solidFill>
            <a:srgbClr val="CA3124"/>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GraphX</a:t>
            </a:r>
            <a:endParaRPr lang="en-US" dirty="0"/>
          </a:p>
          <a:p>
            <a:pPr algn="ctr"/>
            <a:endParaRPr lang="en-US" dirty="0"/>
          </a:p>
          <a:p>
            <a:pPr algn="ctr"/>
            <a:r>
              <a:rPr lang="en-US" sz="1400" i="1" dirty="0"/>
              <a:t>Graph Processing</a:t>
            </a:r>
          </a:p>
        </p:txBody>
      </p:sp>
      <p:sp>
        <p:nvSpPr>
          <p:cNvPr id="5" name="Title 4">
            <a:extLst>
              <a:ext uri="{FF2B5EF4-FFF2-40B4-BE49-F238E27FC236}">
                <a16:creationId xmlns:a16="http://schemas.microsoft.com/office/drawing/2014/main" id="{22BD8DCF-65E0-4210-AF23-40CFA5BA7361}"/>
              </a:ext>
            </a:extLst>
          </p:cNvPr>
          <p:cNvSpPr>
            <a:spLocks noGrp="1"/>
          </p:cNvSpPr>
          <p:nvPr>
            <p:ph type="title"/>
          </p:nvPr>
        </p:nvSpPr>
        <p:spPr/>
        <p:txBody>
          <a:bodyPr/>
          <a:lstStyle/>
          <a:p>
            <a:r>
              <a:rPr lang="en-US" dirty="0"/>
              <a:t>What is Spark?</a:t>
            </a:r>
          </a:p>
        </p:txBody>
      </p:sp>
      <p:sp>
        <p:nvSpPr>
          <p:cNvPr id="6" name="Text Placeholder 5">
            <a:extLst>
              <a:ext uri="{FF2B5EF4-FFF2-40B4-BE49-F238E27FC236}">
                <a16:creationId xmlns:a16="http://schemas.microsoft.com/office/drawing/2014/main" id="{2890F675-FFA3-43EA-8337-4E617DB7621C}"/>
              </a:ext>
            </a:extLst>
          </p:cNvPr>
          <p:cNvSpPr>
            <a:spLocks noGrp="1"/>
          </p:cNvSpPr>
          <p:nvPr>
            <p:ph type="body" sz="quarter" idx="10"/>
          </p:nvPr>
        </p:nvSpPr>
        <p:spPr>
          <a:xfrm>
            <a:off x="141382" y="2159988"/>
            <a:ext cx="11909234" cy="1073464"/>
          </a:xfrm>
        </p:spPr>
        <p:txBody>
          <a:bodyPr/>
          <a:lstStyle/>
          <a:p>
            <a:r>
              <a:rPr lang="en-US" sz="2000" dirty="0"/>
              <a:t>“Apache Spark is a fast, in-memory data processing engine with elegant and expressive development APIs to allow data workers to efficiently execute streaming, machine learning or SQL workloads that require fast iterative access to datasets.” - </a:t>
            </a:r>
            <a:r>
              <a:rPr lang="en-US" sz="2000" i="1" dirty="0"/>
              <a:t>Hortonworks</a:t>
            </a:r>
            <a:endParaRPr lang="en-US" sz="2000" i="1" dirty="0">
              <a:solidFill>
                <a:schemeClr val="tx1"/>
              </a:solidFill>
            </a:endParaRPr>
          </a:p>
        </p:txBody>
      </p:sp>
      <p:pic>
        <p:nvPicPr>
          <p:cNvPr id="13" name="Picture 12">
            <a:extLst>
              <a:ext uri="{FF2B5EF4-FFF2-40B4-BE49-F238E27FC236}">
                <a16:creationId xmlns:a16="http://schemas.microsoft.com/office/drawing/2014/main" id="{DD4FE189-5747-40DE-A0CC-90E3149E88E0}"/>
              </a:ext>
            </a:extLst>
          </p:cNvPr>
          <p:cNvPicPr>
            <a:picLocks noChangeAspect="1"/>
          </p:cNvPicPr>
          <p:nvPr/>
        </p:nvPicPr>
        <p:blipFill>
          <a:blip r:embed="rId3"/>
          <a:stretch>
            <a:fillRect/>
          </a:stretch>
        </p:blipFill>
        <p:spPr>
          <a:xfrm>
            <a:off x="5145795" y="5041547"/>
            <a:ext cx="1900409" cy="858881"/>
          </a:xfrm>
          <a:prstGeom prst="rect">
            <a:avLst/>
          </a:prstGeom>
        </p:spPr>
      </p:pic>
      <p:sp>
        <p:nvSpPr>
          <p:cNvPr id="14" name="Rectangle: Rounded Corners 13">
            <a:extLst>
              <a:ext uri="{FF2B5EF4-FFF2-40B4-BE49-F238E27FC236}">
                <a16:creationId xmlns:a16="http://schemas.microsoft.com/office/drawing/2014/main" id="{D43CE364-F158-4EA2-95C5-A8D304247F76}"/>
              </a:ext>
            </a:extLst>
          </p:cNvPr>
          <p:cNvSpPr/>
          <p:nvPr/>
        </p:nvSpPr>
        <p:spPr>
          <a:xfrm>
            <a:off x="1567055" y="5220664"/>
            <a:ext cx="1233063" cy="586539"/>
          </a:xfrm>
          <a:prstGeom prst="roundRect">
            <a:avLst/>
          </a:prstGeom>
          <a:solidFill>
            <a:schemeClr val="tx1">
              <a:lumMod val="50000"/>
              <a:lumOff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t>
            </a:r>
          </a:p>
        </p:txBody>
      </p:sp>
      <p:sp>
        <p:nvSpPr>
          <p:cNvPr id="15" name="Rectangle: Rounded Corners 14">
            <a:extLst>
              <a:ext uri="{FF2B5EF4-FFF2-40B4-BE49-F238E27FC236}">
                <a16:creationId xmlns:a16="http://schemas.microsoft.com/office/drawing/2014/main" id="{6275C163-C133-46A2-BCAA-E503143262A7}"/>
              </a:ext>
            </a:extLst>
          </p:cNvPr>
          <p:cNvSpPr/>
          <p:nvPr/>
        </p:nvSpPr>
        <p:spPr>
          <a:xfrm>
            <a:off x="3432670" y="5220665"/>
            <a:ext cx="1233063" cy="586539"/>
          </a:xfrm>
          <a:prstGeom prst="roundRect">
            <a:avLst/>
          </a:prstGeom>
          <a:solidFill>
            <a:schemeClr val="tx1">
              <a:lumMod val="50000"/>
              <a:lumOff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Python</a:t>
            </a:r>
          </a:p>
        </p:txBody>
      </p:sp>
      <p:sp>
        <p:nvSpPr>
          <p:cNvPr id="16" name="Rectangle: Rounded Corners 15">
            <a:extLst>
              <a:ext uri="{FF2B5EF4-FFF2-40B4-BE49-F238E27FC236}">
                <a16:creationId xmlns:a16="http://schemas.microsoft.com/office/drawing/2014/main" id="{B4DD5A69-8DA2-470A-A8B0-12FE80337318}"/>
              </a:ext>
            </a:extLst>
          </p:cNvPr>
          <p:cNvSpPr/>
          <p:nvPr/>
        </p:nvSpPr>
        <p:spPr>
          <a:xfrm>
            <a:off x="7526266" y="5226170"/>
            <a:ext cx="1233063" cy="586539"/>
          </a:xfrm>
          <a:prstGeom prst="roundRect">
            <a:avLst/>
          </a:prstGeom>
          <a:solidFill>
            <a:schemeClr val="tx1">
              <a:lumMod val="50000"/>
              <a:lumOff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Scala</a:t>
            </a:r>
          </a:p>
        </p:txBody>
      </p:sp>
      <p:sp>
        <p:nvSpPr>
          <p:cNvPr id="17" name="Rectangle: Rounded Corners 16">
            <a:extLst>
              <a:ext uri="{FF2B5EF4-FFF2-40B4-BE49-F238E27FC236}">
                <a16:creationId xmlns:a16="http://schemas.microsoft.com/office/drawing/2014/main" id="{2011F871-EBC0-4EFF-ABD4-DE2ADD0AB076}"/>
              </a:ext>
            </a:extLst>
          </p:cNvPr>
          <p:cNvSpPr/>
          <p:nvPr/>
        </p:nvSpPr>
        <p:spPr>
          <a:xfrm>
            <a:off x="9391881" y="5226171"/>
            <a:ext cx="1233063" cy="586539"/>
          </a:xfrm>
          <a:prstGeom prst="roundRect">
            <a:avLst/>
          </a:prstGeom>
          <a:solidFill>
            <a:schemeClr val="tx1">
              <a:lumMod val="50000"/>
              <a:lumOff val="50000"/>
            </a:schemeClr>
          </a:solid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Java</a:t>
            </a:r>
          </a:p>
        </p:txBody>
      </p:sp>
    </p:spTree>
    <p:extLst>
      <p:ext uri="{BB962C8B-B14F-4D97-AF65-F5344CB8AC3E}">
        <p14:creationId xmlns:p14="http://schemas.microsoft.com/office/powerpoint/2010/main" val="74452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4" grpId="0" animBg="1"/>
      <p:bldP spid="15" grpId="0" animBg="1"/>
      <p:bldP spid="16"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14628-63C6-46A0-8506-9C33A359B16A}"/>
              </a:ext>
            </a:extLst>
          </p:cNvPr>
          <p:cNvSpPr>
            <a:spLocks noGrp="1"/>
          </p:cNvSpPr>
          <p:nvPr>
            <p:ph type="title"/>
          </p:nvPr>
        </p:nvSpPr>
        <p:spPr/>
        <p:txBody>
          <a:bodyPr/>
          <a:lstStyle/>
          <a:p>
            <a:r>
              <a:rPr lang="en-US" dirty="0"/>
              <a:t>What is Databricks?</a:t>
            </a:r>
          </a:p>
        </p:txBody>
      </p:sp>
      <p:grpSp>
        <p:nvGrpSpPr>
          <p:cNvPr id="13" name="Group 12">
            <a:extLst>
              <a:ext uri="{FF2B5EF4-FFF2-40B4-BE49-F238E27FC236}">
                <a16:creationId xmlns:a16="http://schemas.microsoft.com/office/drawing/2014/main" id="{E15918FA-FC06-41B4-8410-77AA07678395}"/>
              </a:ext>
            </a:extLst>
          </p:cNvPr>
          <p:cNvGrpSpPr/>
          <p:nvPr/>
        </p:nvGrpSpPr>
        <p:grpSpPr>
          <a:xfrm>
            <a:off x="1760863" y="3499780"/>
            <a:ext cx="8670274" cy="3045450"/>
            <a:chOff x="1760863" y="3697212"/>
            <a:chExt cx="8670274" cy="3045450"/>
          </a:xfrm>
        </p:grpSpPr>
        <p:pic>
          <p:nvPicPr>
            <p:cNvPr id="4" name="Picture 3">
              <a:extLst>
                <a:ext uri="{FF2B5EF4-FFF2-40B4-BE49-F238E27FC236}">
                  <a16:creationId xmlns:a16="http://schemas.microsoft.com/office/drawing/2014/main" id="{20DAEFC9-8BB3-4D6B-95CE-88152CF07200}"/>
                </a:ext>
              </a:extLst>
            </p:cNvPr>
            <p:cNvPicPr>
              <a:picLocks noChangeAspect="1"/>
            </p:cNvPicPr>
            <p:nvPr/>
          </p:nvPicPr>
          <p:blipFill>
            <a:blip r:embed="rId3"/>
            <a:stretch>
              <a:fillRect/>
            </a:stretch>
          </p:blipFill>
          <p:spPr>
            <a:xfrm>
              <a:off x="5176329" y="5291018"/>
              <a:ext cx="1839340" cy="958113"/>
            </a:xfrm>
            <a:prstGeom prst="rect">
              <a:avLst/>
            </a:prstGeom>
          </p:spPr>
        </p:pic>
        <p:sp>
          <p:nvSpPr>
            <p:cNvPr id="6" name="Rectangle 5">
              <a:extLst>
                <a:ext uri="{FF2B5EF4-FFF2-40B4-BE49-F238E27FC236}">
                  <a16:creationId xmlns:a16="http://schemas.microsoft.com/office/drawing/2014/main" id="{B2CE451F-2CF1-4481-AC0C-47D89267DD11}"/>
                </a:ext>
              </a:extLst>
            </p:cNvPr>
            <p:cNvSpPr/>
            <p:nvPr/>
          </p:nvSpPr>
          <p:spPr>
            <a:xfrm>
              <a:off x="1760863" y="6345360"/>
              <a:ext cx="867027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Enterprise Security (DBES)</a:t>
              </a:r>
            </a:p>
          </p:txBody>
        </p:sp>
        <p:sp>
          <p:nvSpPr>
            <p:cNvPr id="7" name="Rectangle 6">
              <a:extLst>
                <a:ext uri="{FF2B5EF4-FFF2-40B4-BE49-F238E27FC236}">
                  <a16:creationId xmlns:a16="http://schemas.microsoft.com/office/drawing/2014/main" id="{06F2F890-9B2D-434A-A877-F144F0A96896}"/>
                </a:ext>
              </a:extLst>
            </p:cNvPr>
            <p:cNvSpPr/>
            <p:nvPr/>
          </p:nvSpPr>
          <p:spPr>
            <a:xfrm>
              <a:off x="1760863" y="4729982"/>
              <a:ext cx="373655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I/O (DBIO)</a:t>
              </a:r>
            </a:p>
          </p:txBody>
        </p:sp>
        <p:sp>
          <p:nvSpPr>
            <p:cNvPr id="8" name="Rectangle 7">
              <a:extLst>
                <a:ext uri="{FF2B5EF4-FFF2-40B4-BE49-F238E27FC236}">
                  <a16:creationId xmlns:a16="http://schemas.microsoft.com/office/drawing/2014/main" id="{673CF3DD-1D34-4023-96AD-93FE6092A0FB}"/>
                </a:ext>
              </a:extLst>
            </p:cNvPr>
            <p:cNvSpPr/>
            <p:nvPr/>
          </p:nvSpPr>
          <p:spPr>
            <a:xfrm>
              <a:off x="6694583" y="4729982"/>
              <a:ext cx="373655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Serverless</a:t>
              </a:r>
            </a:p>
          </p:txBody>
        </p:sp>
        <p:sp>
          <p:nvSpPr>
            <p:cNvPr id="9" name="Rectangle 8">
              <a:extLst>
                <a:ext uri="{FF2B5EF4-FFF2-40B4-BE49-F238E27FC236}">
                  <a16:creationId xmlns:a16="http://schemas.microsoft.com/office/drawing/2014/main" id="{6F221A0D-2243-407B-B02B-8B5C2E57FE98}"/>
                </a:ext>
              </a:extLst>
            </p:cNvPr>
            <p:cNvSpPr/>
            <p:nvPr/>
          </p:nvSpPr>
          <p:spPr>
            <a:xfrm>
              <a:off x="1760863" y="4213597"/>
              <a:ext cx="867027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Runtime</a:t>
              </a:r>
            </a:p>
          </p:txBody>
        </p:sp>
        <p:sp>
          <p:nvSpPr>
            <p:cNvPr id="10" name="Rectangle 9">
              <a:extLst>
                <a:ext uri="{FF2B5EF4-FFF2-40B4-BE49-F238E27FC236}">
                  <a16:creationId xmlns:a16="http://schemas.microsoft.com/office/drawing/2014/main" id="{257B3FFA-94AA-4971-8FC1-CD73C1A534E8}"/>
                </a:ext>
              </a:extLst>
            </p:cNvPr>
            <p:cNvSpPr/>
            <p:nvPr/>
          </p:nvSpPr>
          <p:spPr>
            <a:xfrm>
              <a:off x="1760863" y="3697212"/>
              <a:ext cx="373655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Workspace</a:t>
              </a:r>
            </a:p>
          </p:txBody>
        </p:sp>
        <p:sp>
          <p:nvSpPr>
            <p:cNvPr id="11" name="Rectangle 10">
              <a:extLst>
                <a:ext uri="{FF2B5EF4-FFF2-40B4-BE49-F238E27FC236}">
                  <a16:creationId xmlns:a16="http://schemas.microsoft.com/office/drawing/2014/main" id="{5F86BDC0-91BD-47C4-BBA2-9B5F8763D97F}"/>
                </a:ext>
              </a:extLst>
            </p:cNvPr>
            <p:cNvSpPr/>
            <p:nvPr/>
          </p:nvSpPr>
          <p:spPr>
            <a:xfrm>
              <a:off x="6694583" y="3697212"/>
              <a:ext cx="3736554" cy="397302"/>
            </a:xfrm>
            <a:prstGeom prst="rect">
              <a:avLst/>
            </a:prstGeom>
            <a:solidFill>
              <a:schemeClr val="bg1">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Databricks Workflows</a:t>
              </a:r>
            </a:p>
          </p:txBody>
        </p:sp>
      </p:grpSp>
      <p:sp>
        <p:nvSpPr>
          <p:cNvPr id="12" name="Text Placeholder 5">
            <a:extLst>
              <a:ext uri="{FF2B5EF4-FFF2-40B4-BE49-F238E27FC236}">
                <a16:creationId xmlns:a16="http://schemas.microsoft.com/office/drawing/2014/main" id="{177FC7EE-07CA-4560-8C1B-741602052A6A}"/>
              </a:ext>
            </a:extLst>
          </p:cNvPr>
          <p:cNvSpPr>
            <a:spLocks noGrp="1"/>
          </p:cNvSpPr>
          <p:nvPr>
            <p:ph type="body" sz="quarter" idx="10"/>
          </p:nvPr>
        </p:nvSpPr>
        <p:spPr>
          <a:xfrm>
            <a:off x="609599" y="2275665"/>
            <a:ext cx="10229508" cy="1073464"/>
          </a:xfrm>
        </p:spPr>
        <p:txBody>
          <a:bodyPr/>
          <a:lstStyle/>
          <a:p>
            <a:r>
              <a:rPr lang="en-US" sz="2800" dirty="0">
                <a:solidFill>
                  <a:schemeClr val="tx1"/>
                </a:solidFill>
              </a:rPr>
              <a:t>An abstraction of Apache Spark that enables a unified and scalable approach to big data pipelines.</a:t>
            </a:r>
          </a:p>
        </p:txBody>
      </p:sp>
    </p:spTree>
    <p:extLst>
      <p:ext uri="{BB962C8B-B14F-4D97-AF65-F5344CB8AC3E}">
        <p14:creationId xmlns:p14="http://schemas.microsoft.com/office/powerpoint/2010/main" val="2921127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55A4A-6BFE-4739-BD9C-42B12A49D749}"/>
              </a:ext>
            </a:extLst>
          </p:cNvPr>
          <p:cNvSpPr>
            <a:spLocks noGrp="1"/>
          </p:cNvSpPr>
          <p:nvPr>
            <p:ph type="title"/>
          </p:nvPr>
        </p:nvSpPr>
        <p:spPr/>
        <p:txBody>
          <a:bodyPr/>
          <a:lstStyle/>
          <a:p>
            <a:r>
              <a:rPr lang="en-US" dirty="0"/>
              <a:t>Why </a:t>
            </a:r>
            <a:r>
              <a:rPr lang="en-US" dirty="0" err="1"/>
              <a:t>databricks</a:t>
            </a:r>
            <a:r>
              <a:rPr lang="en-US" dirty="0"/>
              <a:t>?</a:t>
            </a:r>
          </a:p>
        </p:txBody>
      </p:sp>
      <p:pic>
        <p:nvPicPr>
          <p:cNvPr id="4" name="Picture 3">
            <a:extLst>
              <a:ext uri="{FF2B5EF4-FFF2-40B4-BE49-F238E27FC236}">
                <a16:creationId xmlns:a16="http://schemas.microsoft.com/office/drawing/2014/main" id="{8EFF50BA-A8B1-4A0F-9F9B-874737AF1F46}"/>
              </a:ext>
            </a:extLst>
          </p:cNvPr>
          <p:cNvPicPr>
            <a:picLocks noChangeAspect="1"/>
          </p:cNvPicPr>
          <p:nvPr/>
        </p:nvPicPr>
        <p:blipFill>
          <a:blip r:embed="rId3"/>
          <a:stretch>
            <a:fillRect/>
          </a:stretch>
        </p:blipFill>
        <p:spPr>
          <a:xfrm>
            <a:off x="216816" y="2185681"/>
            <a:ext cx="6959591" cy="4559197"/>
          </a:xfrm>
          <a:prstGeom prst="rect">
            <a:avLst/>
          </a:prstGeom>
        </p:spPr>
      </p:pic>
      <p:sp>
        <p:nvSpPr>
          <p:cNvPr id="9" name="Text Placeholder 5">
            <a:extLst>
              <a:ext uri="{FF2B5EF4-FFF2-40B4-BE49-F238E27FC236}">
                <a16:creationId xmlns:a16="http://schemas.microsoft.com/office/drawing/2014/main" id="{C1B3C265-1A5D-47E9-87DD-45E546B01EE7}"/>
              </a:ext>
            </a:extLst>
          </p:cNvPr>
          <p:cNvSpPr>
            <a:spLocks noGrp="1"/>
          </p:cNvSpPr>
          <p:nvPr>
            <p:ph type="body" sz="quarter" idx="10"/>
          </p:nvPr>
        </p:nvSpPr>
        <p:spPr>
          <a:xfrm>
            <a:off x="7255490" y="2147113"/>
            <a:ext cx="4876637" cy="3959773"/>
          </a:xfrm>
        </p:spPr>
        <p:txBody>
          <a:bodyPr/>
          <a:lstStyle/>
          <a:p>
            <a:r>
              <a:rPr lang="en-US" sz="1800" dirty="0">
                <a:solidFill>
                  <a:schemeClr val="tx1"/>
                </a:solidFill>
              </a:rPr>
              <a:t>Zero management platform to deliver fully managed Spark clusters.</a:t>
            </a:r>
          </a:p>
          <a:p>
            <a:endParaRPr lang="en-US" sz="1800" dirty="0">
              <a:solidFill>
                <a:schemeClr val="tx1"/>
              </a:solidFill>
            </a:endParaRPr>
          </a:p>
          <a:p>
            <a:r>
              <a:rPr lang="en-US" sz="1800" dirty="0">
                <a:solidFill>
                  <a:schemeClr val="tx1"/>
                </a:solidFill>
              </a:rPr>
              <a:t>Connectors to virtually any data source.</a:t>
            </a:r>
          </a:p>
          <a:p>
            <a:pPr marL="0" indent="0">
              <a:buNone/>
            </a:pPr>
            <a:endParaRPr lang="en-US" sz="1800" dirty="0">
              <a:solidFill>
                <a:schemeClr val="tx1"/>
              </a:solidFill>
            </a:endParaRPr>
          </a:p>
          <a:p>
            <a:r>
              <a:rPr lang="en-US" sz="1800" dirty="0">
                <a:solidFill>
                  <a:schemeClr val="tx1"/>
                </a:solidFill>
              </a:rPr>
              <a:t>Combines ETL, stream processing, machine learning and collaborative notebooks.</a:t>
            </a:r>
          </a:p>
          <a:p>
            <a:pPr marL="0" indent="0">
              <a:buNone/>
            </a:pPr>
            <a:endParaRPr lang="en-US" sz="1800" dirty="0">
              <a:solidFill>
                <a:schemeClr val="tx1"/>
              </a:solidFill>
            </a:endParaRPr>
          </a:p>
          <a:p>
            <a:r>
              <a:rPr lang="en-US" sz="1800" dirty="0">
                <a:solidFill>
                  <a:schemeClr val="tx1"/>
                </a:solidFill>
              </a:rPr>
              <a:t>Scalable to petabytes of data and clusters to thousands of nodes.</a:t>
            </a:r>
          </a:p>
          <a:p>
            <a:endParaRPr lang="en-US" sz="1800" dirty="0">
              <a:solidFill>
                <a:schemeClr val="tx1"/>
              </a:solidFill>
            </a:endParaRPr>
          </a:p>
          <a:p>
            <a:r>
              <a:rPr lang="en-US" sz="1800" dirty="0">
                <a:solidFill>
                  <a:schemeClr val="tx1"/>
                </a:solidFill>
              </a:rPr>
              <a:t>Decouples data storage from the compute and query engine.</a:t>
            </a:r>
          </a:p>
        </p:txBody>
      </p:sp>
    </p:spTree>
    <p:extLst>
      <p:ext uri="{BB962C8B-B14F-4D97-AF65-F5344CB8AC3E}">
        <p14:creationId xmlns:p14="http://schemas.microsoft.com/office/powerpoint/2010/main" val="332574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DMI-theme">
  <a:themeElements>
    <a:clrScheme name="DMI Color Palette">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DMI-theme" id="{4B72373B-D8E7-4F45-A5A9-E01119F7915B}" vid="{62A0795E-8F7A-4A3B-8001-A71D481AB9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12558</TotalTime>
  <Words>2466</Words>
  <Application>Microsoft Office PowerPoint</Application>
  <PresentationFormat>Widescreen</PresentationFormat>
  <Paragraphs>394</Paragraphs>
  <Slides>43</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Calibri</vt:lpstr>
      <vt:lpstr>DIN-Regular</vt:lpstr>
      <vt:lpstr>Helvetica Neue</vt:lpstr>
      <vt:lpstr>Lucida Grande</vt:lpstr>
      <vt:lpstr>Raleway</vt:lpstr>
      <vt:lpstr>Segoe UI Light</vt:lpstr>
      <vt:lpstr>DMI-theme</vt:lpstr>
      <vt:lpstr>Brick-by-brick</vt:lpstr>
      <vt:lpstr>PowerPoint Presentation</vt:lpstr>
      <vt:lpstr>PowerPoint Presentation</vt:lpstr>
      <vt:lpstr>Traditional Data Analytics</vt:lpstr>
      <vt:lpstr>Big Data Architecture</vt:lpstr>
      <vt:lpstr>Big Data Cloud Options</vt:lpstr>
      <vt:lpstr>What is Spark?</vt:lpstr>
      <vt:lpstr>What is Databricks?</vt:lpstr>
      <vt:lpstr>Why databricks?</vt:lpstr>
      <vt:lpstr>Overview</vt:lpstr>
      <vt:lpstr>Gartner Magic Quadrant – 2017 to 2018</vt:lpstr>
      <vt:lpstr>Feature and cost breakdown</vt:lpstr>
      <vt:lpstr>Azure Reference Architecture</vt:lpstr>
      <vt:lpstr>Aws Reference Architecture</vt:lpstr>
      <vt:lpstr>Cluster Configuration</vt:lpstr>
      <vt:lpstr>Databricks etl/ELT</vt:lpstr>
      <vt:lpstr>Read and Write Connections</vt:lpstr>
      <vt:lpstr>Schema Definitions</vt:lpstr>
      <vt:lpstr>Handling Corrupt records</vt:lpstr>
      <vt:lpstr>Transformations</vt:lpstr>
      <vt:lpstr>Databricks Functions</vt:lpstr>
      <vt:lpstr>Database writes – JDBC Connection</vt:lpstr>
      <vt:lpstr>Database writes – Additional Options</vt:lpstr>
      <vt:lpstr>Databricks delta</vt:lpstr>
      <vt:lpstr>Handling Job failures</vt:lpstr>
      <vt:lpstr>Productionalizing workflows</vt:lpstr>
      <vt:lpstr>Databricks structured streaming</vt:lpstr>
      <vt:lpstr>Structured Streaming</vt:lpstr>
      <vt:lpstr>Structured Streaming</vt:lpstr>
      <vt:lpstr>Streaming reads</vt:lpstr>
      <vt:lpstr>Stream aggregations and transformations</vt:lpstr>
      <vt:lpstr>Streaming writes</vt:lpstr>
      <vt:lpstr>checkpointing</vt:lpstr>
      <vt:lpstr>Databricks machine learning</vt:lpstr>
      <vt:lpstr>Machine learning Algorithms available</vt:lpstr>
      <vt:lpstr>Machine learning pipelines</vt:lpstr>
      <vt:lpstr>Example Pipeline</vt:lpstr>
      <vt:lpstr>Thank you! Questions?</vt:lpstr>
      <vt:lpstr>Backup Slides</vt:lpstr>
      <vt:lpstr>Big Data Cloud Options</vt:lpstr>
      <vt:lpstr>Productionalizing workflows – Built In Scheduler</vt:lpstr>
      <vt:lpstr>Productionalizing workflows - API</vt:lpstr>
      <vt:lpstr>Productionalizing workflows - Other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Databricks Overview</dc:title>
  <dc:creator>Michael Huffer</dc:creator>
  <cp:lastModifiedBy>Michael Huffer</cp:lastModifiedBy>
  <cp:revision>134</cp:revision>
  <dcterms:created xsi:type="dcterms:W3CDTF">2018-11-20T00:46:47Z</dcterms:created>
  <dcterms:modified xsi:type="dcterms:W3CDTF">2019-04-09T23:15:17Z</dcterms:modified>
</cp:coreProperties>
</file>